
<file path=[Content_Types].xml><?xml version="1.0" encoding="utf-8"?>
<Types xmlns="http://schemas.openxmlformats.org/package/2006/content-types">
  <Default ContentType="image/jpeg" Extension="jpg"/>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showSpecialPlsOnTitleSld="0">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Lst>
  <p:sldSz cy="68580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20" Type="http://schemas.openxmlformats.org/officeDocument/2006/relationships/slide" Target="slides/slide16.xml"/><Relationship Id="rId42" Type="http://schemas.openxmlformats.org/officeDocument/2006/relationships/slide" Target="slides/slide38.xml"/><Relationship Id="rId41" Type="http://schemas.openxmlformats.org/officeDocument/2006/relationships/slide" Target="slides/slide37.xml"/><Relationship Id="rId22" Type="http://schemas.openxmlformats.org/officeDocument/2006/relationships/slide" Target="slides/slide18.xml"/><Relationship Id="rId44" Type="http://schemas.openxmlformats.org/officeDocument/2006/relationships/slide" Target="slides/slide40.xml"/><Relationship Id="rId21" Type="http://schemas.openxmlformats.org/officeDocument/2006/relationships/slide" Target="slides/slide17.xml"/><Relationship Id="rId43" Type="http://schemas.openxmlformats.org/officeDocument/2006/relationships/slide" Target="slides/slide39.xml"/><Relationship Id="rId24" Type="http://schemas.openxmlformats.org/officeDocument/2006/relationships/slide" Target="slides/slide20.xml"/><Relationship Id="rId46" Type="http://schemas.openxmlformats.org/officeDocument/2006/relationships/slide" Target="slides/slide42.xml"/><Relationship Id="rId23" Type="http://schemas.openxmlformats.org/officeDocument/2006/relationships/slide" Target="slides/slide19.xml"/><Relationship Id="rId45" Type="http://schemas.openxmlformats.org/officeDocument/2006/relationships/slide" Target="slides/slide41.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47" Type="http://schemas.openxmlformats.org/officeDocument/2006/relationships/slide" Target="slides/slide43.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11" Type="http://schemas.openxmlformats.org/officeDocument/2006/relationships/slide" Target="slides/slide7.xml"/><Relationship Id="rId33" Type="http://schemas.openxmlformats.org/officeDocument/2006/relationships/slide" Target="slides/slide29.xml"/><Relationship Id="rId10" Type="http://schemas.openxmlformats.org/officeDocument/2006/relationships/slide" Target="slides/slide6.xml"/><Relationship Id="rId32" Type="http://schemas.openxmlformats.org/officeDocument/2006/relationships/slide" Target="slides/slide28.xml"/><Relationship Id="rId13" Type="http://schemas.openxmlformats.org/officeDocument/2006/relationships/slide" Target="slides/slide9.xml"/><Relationship Id="rId35" Type="http://schemas.openxmlformats.org/officeDocument/2006/relationships/slide" Target="slides/slide31.xml"/><Relationship Id="rId12" Type="http://schemas.openxmlformats.org/officeDocument/2006/relationships/slide" Target="slides/slide8.xml"/><Relationship Id="rId34" Type="http://schemas.openxmlformats.org/officeDocument/2006/relationships/slide" Target="slides/slide30.xml"/><Relationship Id="rId15" Type="http://schemas.openxmlformats.org/officeDocument/2006/relationships/slide" Target="slides/slide11.xml"/><Relationship Id="rId37" Type="http://schemas.openxmlformats.org/officeDocument/2006/relationships/slide" Target="slides/slide33.xml"/><Relationship Id="rId14" Type="http://schemas.openxmlformats.org/officeDocument/2006/relationships/slide" Target="slides/slide10.xml"/><Relationship Id="rId36" Type="http://schemas.openxmlformats.org/officeDocument/2006/relationships/slide" Target="slides/slide32.xml"/><Relationship Id="rId17" Type="http://schemas.openxmlformats.org/officeDocument/2006/relationships/slide" Target="slides/slide13.xml"/><Relationship Id="rId39" Type="http://schemas.openxmlformats.org/officeDocument/2006/relationships/slide" Target="slides/slide35.xml"/><Relationship Id="rId16" Type="http://schemas.openxmlformats.org/officeDocument/2006/relationships/slide" Target="slides/slide12.xml"/><Relationship Id="rId38" Type="http://schemas.openxmlformats.org/officeDocument/2006/relationships/slide" Target="slides/slide34.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s-MX"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 name="Shape 46"/>
        <p:cNvGrpSpPr/>
        <p:nvPr/>
      </p:nvGrpSpPr>
      <p:grpSpPr>
        <a:xfrm>
          <a:off x="0" y="0"/>
          <a:ext cx="0" cy="0"/>
          <a:chOff x="0" y="0"/>
          <a:chExt cx="0" cy="0"/>
        </a:xfrm>
      </p:grpSpPr>
      <p:sp>
        <p:nvSpPr>
          <p:cNvPr id="47" name="Google Shape;47;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 name="Google Shape;48;p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0" name="Shape 160"/>
        <p:cNvGrpSpPr/>
        <p:nvPr/>
      </p:nvGrpSpPr>
      <p:grpSpPr>
        <a:xfrm>
          <a:off x="0" y="0"/>
          <a:ext cx="0" cy="0"/>
          <a:chOff x="0" y="0"/>
          <a:chExt cx="0" cy="0"/>
        </a:xfrm>
      </p:grpSpPr>
      <p:sp>
        <p:nvSpPr>
          <p:cNvPr id="161" name="Google Shape;161;g45837b0b6b_0_1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s-MX" sz="1800">
                <a:solidFill>
                  <a:srgbClr val="595959"/>
                </a:solidFill>
                <a:latin typeface="Arial"/>
                <a:ea typeface="Arial"/>
                <a:cs typeface="Arial"/>
                <a:sym typeface="Arial"/>
              </a:rPr>
              <a:t>Machine learning (ML) is a scientific discipline that concerns developing learning capabilities in computer</a:t>
            </a:r>
            <a:br>
              <a:rPr lang="es-MX" sz="1800">
                <a:solidFill>
                  <a:srgbClr val="595959"/>
                </a:solidFill>
                <a:latin typeface="Arial"/>
                <a:ea typeface="Arial"/>
                <a:cs typeface="Arial"/>
                <a:sym typeface="Arial"/>
              </a:rPr>
            </a:br>
            <a:r>
              <a:rPr lang="es-MX" sz="1800">
                <a:solidFill>
                  <a:srgbClr val="595959"/>
                </a:solidFill>
                <a:latin typeface="Arial"/>
                <a:ea typeface="Arial"/>
                <a:cs typeface="Arial"/>
                <a:sym typeface="Arial"/>
              </a:rPr>
              <a:t>systems. Machine learning is one of central areas of Artificial Intelligence (AI). It is an interdisciplinary</a:t>
            </a:r>
            <a:br>
              <a:rPr lang="es-MX" sz="1800">
                <a:solidFill>
                  <a:srgbClr val="595959"/>
                </a:solidFill>
                <a:latin typeface="Arial"/>
                <a:ea typeface="Arial"/>
                <a:cs typeface="Arial"/>
                <a:sym typeface="Arial"/>
              </a:rPr>
            </a:br>
            <a:r>
              <a:rPr lang="es-MX" sz="1800">
                <a:solidFill>
                  <a:srgbClr val="595959"/>
                </a:solidFill>
                <a:latin typeface="Arial"/>
                <a:ea typeface="Arial"/>
                <a:cs typeface="Arial"/>
                <a:sym typeface="Arial"/>
              </a:rPr>
              <a:t>area that combines results fromstatistics, logic, robotics,</a:t>
            </a:r>
            <a:br>
              <a:rPr lang="es-MX" sz="1800">
                <a:solidFill>
                  <a:srgbClr val="595959"/>
                </a:solidFill>
                <a:latin typeface="Arial"/>
                <a:ea typeface="Arial"/>
                <a:cs typeface="Arial"/>
                <a:sym typeface="Arial"/>
              </a:rPr>
            </a:br>
            <a:r>
              <a:rPr lang="es-MX" sz="1800">
                <a:solidFill>
                  <a:srgbClr val="595959"/>
                </a:solidFill>
                <a:latin typeface="Arial"/>
                <a:ea typeface="Arial"/>
                <a:cs typeface="Arial"/>
                <a:sym typeface="Arial"/>
              </a:rPr>
              <a:t>computer science, computational intelligence, pattern</a:t>
            </a:r>
            <a:br>
              <a:rPr lang="es-MX" sz="1800">
                <a:solidFill>
                  <a:srgbClr val="595959"/>
                </a:solidFill>
                <a:latin typeface="Arial"/>
                <a:ea typeface="Arial"/>
                <a:cs typeface="Arial"/>
                <a:sym typeface="Arial"/>
              </a:rPr>
            </a:br>
            <a:r>
              <a:rPr lang="es-MX" sz="1800">
                <a:solidFill>
                  <a:srgbClr val="595959"/>
                </a:solidFill>
                <a:latin typeface="Arial"/>
                <a:ea typeface="Arial"/>
                <a:cs typeface="Arial"/>
                <a:sym typeface="Arial"/>
              </a:rPr>
              <a:t>recognition, data mining, cognitive science, and more.</a:t>
            </a:r>
            <a:br>
              <a:rPr lang="es-MX" sz="1800">
                <a:solidFill>
                  <a:srgbClr val="595959"/>
                </a:solidFill>
                <a:latin typeface="Arial"/>
                <a:ea typeface="Arial"/>
                <a:cs typeface="Arial"/>
                <a:sym typeface="Arial"/>
              </a:rPr>
            </a:br>
            <a:endParaRPr/>
          </a:p>
        </p:txBody>
      </p:sp>
      <p:sp>
        <p:nvSpPr>
          <p:cNvPr id="162" name="Google Shape;162;g45837b0b6b_0_1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8" name="Shape 168"/>
        <p:cNvGrpSpPr/>
        <p:nvPr/>
      </p:nvGrpSpPr>
      <p:grpSpPr>
        <a:xfrm>
          <a:off x="0" y="0"/>
          <a:ext cx="0" cy="0"/>
          <a:chOff x="0" y="0"/>
          <a:chExt cx="0" cy="0"/>
        </a:xfrm>
      </p:grpSpPr>
      <p:sp>
        <p:nvSpPr>
          <p:cNvPr id="169" name="Google Shape;169;g45837b0b6b_0_2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0" name="Google Shape;170;g45837b0b6b_0_2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6" name="Shape 176"/>
        <p:cNvGrpSpPr/>
        <p:nvPr/>
      </p:nvGrpSpPr>
      <p:grpSpPr>
        <a:xfrm>
          <a:off x="0" y="0"/>
          <a:ext cx="0" cy="0"/>
          <a:chOff x="0" y="0"/>
          <a:chExt cx="0" cy="0"/>
        </a:xfrm>
      </p:grpSpPr>
      <p:sp>
        <p:nvSpPr>
          <p:cNvPr id="177" name="Google Shape;177;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8" name="Google Shape;178;p1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4" name="Shape 184"/>
        <p:cNvGrpSpPr/>
        <p:nvPr/>
      </p:nvGrpSpPr>
      <p:grpSpPr>
        <a:xfrm>
          <a:off x="0" y="0"/>
          <a:ext cx="0" cy="0"/>
          <a:chOff x="0" y="0"/>
          <a:chExt cx="0" cy="0"/>
        </a:xfrm>
      </p:grpSpPr>
      <p:sp>
        <p:nvSpPr>
          <p:cNvPr id="185" name="Google Shape;185;g458d9be0a8_0_1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s-MX"/>
              <a:t>Características</a:t>
            </a:r>
            <a:r>
              <a:rPr lang="es-MX"/>
              <a:t> destacables del deep learning, es muy bueno analizando entradas grandes o datos en crudo, y su desempeño es mas alto mientras mas cantidad de datos tengamos.</a:t>
            </a:r>
            <a:endParaRPr/>
          </a:p>
        </p:txBody>
      </p:sp>
      <p:sp>
        <p:nvSpPr>
          <p:cNvPr id="186" name="Google Shape;186;g458d9be0a8_0_1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3" name="Shape 193"/>
        <p:cNvGrpSpPr/>
        <p:nvPr/>
      </p:nvGrpSpPr>
      <p:grpSpPr>
        <a:xfrm>
          <a:off x="0" y="0"/>
          <a:ext cx="0" cy="0"/>
          <a:chOff x="0" y="0"/>
          <a:chExt cx="0" cy="0"/>
        </a:xfrm>
      </p:grpSpPr>
      <p:sp>
        <p:nvSpPr>
          <p:cNvPr id="194" name="Google Shape;194;g45837b0b6b_0_4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5" name="Google Shape;195;g45837b0b6b_0_4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4" name="Shape 204"/>
        <p:cNvGrpSpPr/>
        <p:nvPr/>
      </p:nvGrpSpPr>
      <p:grpSpPr>
        <a:xfrm>
          <a:off x="0" y="0"/>
          <a:ext cx="0" cy="0"/>
          <a:chOff x="0" y="0"/>
          <a:chExt cx="0" cy="0"/>
        </a:xfrm>
      </p:grpSpPr>
      <p:sp>
        <p:nvSpPr>
          <p:cNvPr id="205" name="Google Shape;205;g458d9be0a8_0_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6" name="Google Shape;206;g458d9be0a8_0_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4" name="Shape 214"/>
        <p:cNvGrpSpPr/>
        <p:nvPr/>
      </p:nvGrpSpPr>
      <p:grpSpPr>
        <a:xfrm>
          <a:off x="0" y="0"/>
          <a:ext cx="0" cy="0"/>
          <a:chOff x="0" y="0"/>
          <a:chExt cx="0" cy="0"/>
        </a:xfrm>
      </p:grpSpPr>
      <p:sp>
        <p:nvSpPr>
          <p:cNvPr id="215" name="Google Shape;215;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6" name="Google Shape;216;p1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5" name="Shape 235"/>
        <p:cNvGrpSpPr/>
        <p:nvPr/>
      </p:nvGrpSpPr>
      <p:grpSpPr>
        <a:xfrm>
          <a:off x="0" y="0"/>
          <a:ext cx="0" cy="0"/>
          <a:chOff x="0" y="0"/>
          <a:chExt cx="0" cy="0"/>
        </a:xfrm>
      </p:grpSpPr>
      <p:sp>
        <p:nvSpPr>
          <p:cNvPr id="236" name="Google Shape;236;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7" name="Google Shape;237;p1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5" name="Shape 255"/>
        <p:cNvGrpSpPr/>
        <p:nvPr/>
      </p:nvGrpSpPr>
      <p:grpSpPr>
        <a:xfrm>
          <a:off x="0" y="0"/>
          <a:ext cx="0" cy="0"/>
          <a:chOff x="0" y="0"/>
          <a:chExt cx="0" cy="0"/>
        </a:xfrm>
      </p:grpSpPr>
      <p:sp>
        <p:nvSpPr>
          <p:cNvPr id="256" name="Google Shape;256;g45837b0b6b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7" name="Google Shape;257;g45837b0b6b_0_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2" name="Shape 262"/>
        <p:cNvGrpSpPr/>
        <p:nvPr/>
      </p:nvGrpSpPr>
      <p:grpSpPr>
        <a:xfrm>
          <a:off x="0" y="0"/>
          <a:ext cx="0" cy="0"/>
          <a:chOff x="0" y="0"/>
          <a:chExt cx="0" cy="0"/>
        </a:xfrm>
      </p:grpSpPr>
      <p:sp>
        <p:nvSpPr>
          <p:cNvPr id="263" name="Google Shape;263;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4" name="Google Shape;264;p1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 name="Shape 55"/>
        <p:cNvGrpSpPr/>
        <p:nvPr/>
      </p:nvGrpSpPr>
      <p:grpSpPr>
        <a:xfrm>
          <a:off x="0" y="0"/>
          <a:ext cx="0" cy="0"/>
          <a:chOff x="0" y="0"/>
          <a:chExt cx="0" cy="0"/>
        </a:xfrm>
      </p:grpSpPr>
      <p:sp>
        <p:nvSpPr>
          <p:cNvPr id="56" name="Google Shape;56;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 name="Google Shape;57;p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0" name="Shape 280"/>
        <p:cNvGrpSpPr/>
        <p:nvPr/>
      </p:nvGrpSpPr>
      <p:grpSpPr>
        <a:xfrm>
          <a:off x="0" y="0"/>
          <a:ext cx="0" cy="0"/>
          <a:chOff x="0" y="0"/>
          <a:chExt cx="0" cy="0"/>
        </a:xfrm>
      </p:grpSpPr>
      <p:sp>
        <p:nvSpPr>
          <p:cNvPr id="281" name="Google Shape;281;p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2" name="Google Shape;282;p1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9" name="Shape 309"/>
        <p:cNvGrpSpPr/>
        <p:nvPr/>
      </p:nvGrpSpPr>
      <p:grpSpPr>
        <a:xfrm>
          <a:off x="0" y="0"/>
          <a:ext cx="0" cy="0"/>
          <a:chOff x="0" y="0"/>
          <a:chExt cx="0" cy="0"/>
        </a:xfrm>
      </p:grpSpPr>
      <p:sp>
        <p:nvSpPr>
          <p:cNvPr id="310" name="Google Shape;310;p1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1" name="Google Shape;311;p1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2" name="Shape 332"/>
        <p:cNvGrpSpPr/>
        <p:nvPr/>
      </p:nvGrpSpPr>
      <p:grpSpPr>
        <a:xfrm>
          <a:off x="0" y="0"/>
          <a:ext cx="0" cy="0"/>
          <a:chOff x="0" y="0"/>
          <a:chExt cx="0" cy="0"/>
        </a:xfrm>
      </p:grpSpPr>
      <p:sp>
        <p:nvSpPr>
          <p:cNvPr id="333" name="Google Shape;333;p1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4" name="Google Shape;334;p1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2" name="Shape 352"/>
        <p:cNvGrpSpPr/>
        <p:nvPr/>
      </p:nvGrpSpPr>
      <p:grpSpPr>
        <a:xfrm>
          <a:off x="0" y="0"/>
          <a:ext cx="0" cy="0"/>
          <a:chOff x="0" y="0"/>
          <a:chExt cx="0" cy="0"/>
        </a:xfrm>
      </p:grpSpPr>
      <p:sp>
        <p:nvSpPr>
          <p:cNvPr id="353" name="Google Shape;353;p2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4" name="Google Shape;354;p2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5" name="Shape 385"/>
        <p:cNvGrpSpPr/>
        <p:nvPr/>
      </p:nvGrpSpPr>
      <p:grpSpPr>
        <a:xfrm>
          <a:off x="0" y="0"/>
          <a:ext cx="0" cy="0"/>
          <a:chOff x="0" y="0"/>
          <a:chExt cx="0" cy="0"/>
        </a:xfrm>
      </p:grpSpPr>
      <p:sp>
        <p:nvSpPr>
          <p:cNvPr id="386" name="Google Shape;386;p2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7" name="Google Shape;387;p2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8" name="Shape 418"/>
        <p:cNvGrpSpPr/>
        <p:nvPr/>
      </p:nvGrpSpPr>
      <p:grpSpPr>
        <a:xfrm>
          <a:off x="0" y="0"/>
          <a:ext cx="0" cy="0"/>
          <a:chOff x="0" y="0"/>
          <a:chExt cx="0" cy="0"/>
        </a:xfrm>
      </p:grpSpPr>
      <p:sp>
        <p:nvSpPr>
          <p:cNvPr id="419" name="Google Shape;419;p2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0" name="Google Shape;420;p2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2" name="Shape 432"/>
        <p:cNvGrpSpPr/>
        <p:nvPr/>
      </p:nvGrpSpPr>
      <p:grpSpPr>
        <a:xfrm>
          <a:off x="0" y="0"/>
          <a:ext cx="0" cy="0"/>
          <a:chOff x="0" y="0"/>
          <a:chExt cx="0" cy="0"/>
        </a:xfrm>
      </p:grpSpPr>
      <p:sp>
        <p:nvSpPr>
          <p:cNvPr id="433" name="Google Shape;433;g5002e81628_0_9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4" name="Google Shape;434;g5002e81628_0_9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8" name="Shape 438"/>
        <p:cNvGrpSpPr/>
        <p:nvPr/>
      </p:nvGrpSpPr>
      <p:grpSpPr>
        <a:xfrm>
          <a:off x="0" y="0"/>
          <a:ext cx="0" cy="0"/>
          <a:chOff x="0" y="0"/>
          <a:chExt cx="0" cy="0"/>
        </a:xfrm>
      </p:grpSpPr>
      <p:sp>
        <p:nvSpPr>
          <p:cNvPr id="439" name="Google Shape;439;p2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0" name="Google Shape;440;p2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1" name="Shape 451"/>
        <p:cNvGrpSpPr/>
        <p:nvPr/>
      </p:nvGrpSpPr>
      <p:grpSpPr>
        <a:xfrm>
          <a:off x="0" y="0"/>
          <a:ext cx="0" cy="0"/>
          <a:chOff x="0" y="0"/>
          <a:chExt cx="0" cy="0"/>
        </a:xfrm>
      </p:grpSpPr>
      <p:sp>
        <p:nvSpPr>
          <p:cNvPr id="452" name="Google Shape;452;g4ff5f2151a_0_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3" name="Google Shape;453;g4ff5f2151a_0_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9" name="Shape 459"/>
        <p:cNvGrpSpPr/>
        <p:nvPr/>
      </p:nvGrpSpPr>
      <p:grpSpPr>
        <a:xfrm>
          <a:off x="0" y="0"/>
          <a:ext cx="0" cy="0"/>
          <a:chOff x="0" y="0"/>
          <a:chExt cx="0" cy="0"/>
        </a:xfrm>
      </p:grpSpPr>
      <p:sp>
        <p:nvSpPr>
          <p:cNvPr id="460" name="Google Shape;460;g45837b0b6b_0_5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1" name="Google Shape;461;g45837b0b6b_0_5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 name="Shape 63"/>
        <p:cNvGrpSpPr/>
        <p:nvPr/>
      </p:nvGrpSpPr>
      <p:grpSpPr>
        <a:xfrm>
          <a:off x="0" y="0"/>
          <a:ext cx="0" cy="0"/>
          <a:chOff x="0" y="0"/>
          <a:chExt cx="0" cy="0"/>
        </a:xfrm>
      </p:grpSpPr>
      <p:sp>
        <p:nvSpPr>
          <p:cNvPr id="64" name="Google Shape;64;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5" name="Google Shape;65;p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7" name="Shape 467"/>
        <p:cNvGrpSpPr/>
        <p:nvPr/>
      </p:nvGrpSpPr>
      <p:grpSpPr>
        <a:xfrm>
          <a:off x="0" y="0"/>
          <a:ext cx="0" cy="0"/>
          <a:chOff x="0" y="0"/>
          <a:chExt cx="0" cy="0"/>
        </a:xfrm>
      </p:grpSpPr>
      <p:sp>
        <p:nvSpPr>
          <p:cNvPr id="468" name="Google Shape;468;g45837b0b6b_0_6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9" name="Google Shape;469;g45837b0b6b_0_6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5" name="Shape 475"/>
        <p:cNvGrpSpPr/>
        <p:nvPr/>
      </p:nvGrpSpPr>
      <p:grpSpPr>
        <a:xfrm>
          <a:off x="0" y="0"/>
          <a:ext cx="0" cy="0"/>
          <a:chOff x="0" y="0"/>
          <a:chExt cx="0" cy="0"/>
        </a:xfrm>
      </p:grpSpPr>
      <p:sp>
        <p:nvSpPr>
          <p:cNvPr id="476" name="Google Shape;476;g45837b0b6b_0_7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7" name="Google Shape;477;g45837b0b6b_0_7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3" name="Shape 483"/>
        <p:cNvGrpSpPr/>
        <p:nvPr/>
      </p:nvGrpSpPr>
      <p:grpSpPr>
        <a:xfrm>
          <a:off x="0" y="0"/>
          <a:ext cx="0" cy="0"/>
          <a:chOff x="0" y="0"/>
          <a:chExt cx="0" cy="0"/>
        </a:xfrm>
      </p:grpSpPr>
      <p:sp>
        <p:nvSpPr>
          <p:cNvPr id="484" name="Google Shape;484;g45837b0b6b_0_6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5" name="Google Shape;485;g45837b0b6b_0_6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1" name="Shape 491"/>
        <p:cNvGrpSpPr/>
        <p:nvPr/>
      </p:nvGrpSpPr>
      <p:grpSpPr>
        <a:xfrm>
          <a:off x="0" y="0"/>
          <a:ext cx="0" cy="0"/>
          <a:chOff x="0" y="0"/>
          <a:chExt cx="0" cy="0"/>
        </a:xfrm>
      </p:grpSpPr>
      <p:sp>
        <p:nvSpPr>
          <p:cNvPr id="492" name="Google Shape;492;p2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3" name="Google Shape;493;p2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8" name="Shape 498"/>
        <p:cNvGrpSpPr/>
        <p:nvPr/>
      </p:nvGrpSpPr>
      <p:grpSpPr>
        <a:xfrm>
          <a:off x="0" y="0"/>
          <a:ext cx="0" cy="0"/>
          <a:chOff x="0" y="0"/>
          <a:chExt cx="0" cy="0"/>
        </a:xfrm>
      </p:grpSpPr>
      <p:sp>
        <p:nvSpPr>
          <p:cNvPr id="499" name="Google Shape;499;g5002e81628_0_12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0" name="Google Shape;500;g5002e81628_0_12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9" name="Shape 509"/>
        <p:cNvGrpSpPr/>
        <p:nvPr/>
      </p:nvGrpSpPr>
      <p:grpSpPr>
        <a:xfrm>
          <a:off x="0" y="0"/>
          <a:ext cx="0" cy="0"/>
          <a:chOff x="0" y="0"/>
          <a:chExt cx="0" cy="0"/>
        </a:xfrm>
      </p:grpSpPr>
      <p:sp>
        <p:nvSpPr>
          <p:cNvPr id="510" name="Google Shape;510;g5002e81628_0_14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1" name="Google Shape;511;g5002e81628_0_14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2" name="Shape 522"/>
        <p:cNvGrpSpPr/>
        <p:nvPr/>
      </p:nvGrpSpPr>
      <p:grpSpPr>
        <a:xfrm>
          <a:off x="0" y="0"/>
          <a:ext cx="0" cy="0"/>
          <a:chOff x="0" y="0"/>
          <a:chExt cx="0" cy="0"/>
        </a:xfrm>
      </p:grpSpPr>
      <p:sp>
        <p:nvSpPr>
          <p:cNvPr id="523" name="Google Shape;523;g5002e81628_0_12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4" name="Google Shape;524;g5002e81628_0_12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9" name="Shape 529"/>
        <p:cNvGrpSpPr/>
        <p:nvPr/>
      </p:nvGrpSpPr>
      <p:grpSpPr>
        <a:xfrm>
          <a:off x="0" y="0"/>
          <a:ext cx="0" cy="0"/>
          <a:chOff x="0" y="0"/>
          <a:chExt cx="0" cy="0"/>
        </a:xfrm>
      </p:grpSpPr>
      <p:sp>
        <p:nvSpPr>
          <p:cNvPr id="530" name="Google Shape;530;p2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1" name="Google Shape;531;p2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6" name="Shape 536"/>
        <p:cNvGrpSpPr/>
        <p:nvPr/>
      </p:nvGrpSpPr>
      <p:grpSpPr>
        <a:xfrm>
          <a:off x="0" y="0"/>
          <a:ext cx="0" cy="0"/>
          <a:chOff x="0" y="0"/>
          <a:chExt cx="0" cy="0"/>
        </a:xfrm>
      </p:grpSpPr>
      <p:sp>
        <p:nvSpPr>
          <p:cNvPr id="537" name="Google Shape;537;p2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8" name="Google Shape;538;p2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3" name="Shape 543"/>
        <p:cNvGrpSpPr/>
        <p:nvPr/>
      </p:nvGrpSpPr>
      <p:grpSpPr>
        <a:xfrm>
          <a:off x="0" y="0"/>
          <a:ext cx="0" cy="0"/>
          <a:chOff x="0" y="0"/>
          <a:chExt cx="0" cy="0"/>
        </a:xfrm>
      </p:grpSpPr>
      <p:sp>
        <p:nvSpPr>
          <p:cNvPr id="544" name="Google Shape;544;p2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5" name="Google Shape;545;p2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 name="Shape 83"/>
        <p:cNvGrpSpPr/>
        <p:nvPr/>
      </p:nvGrpSpPr>
      <p:grpSpPr>
        <a:xfrm>
          <a:off x="0" y="0"/>
          <a:ext cx="0" cy="0"/>
          <a:chOff x="0" y="0"/>
          <a:chExt cx="0" cy="0"/>
        </a:xfrm>
      </p:grpSpPr>
      <p:sp>
        <p:nvSpPr>
          <p:cNvPr id="84" name="Google Shape;84;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5" name="Google Shape;85;p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0" name="Shape 550"/>
        <p:cNvGrpSpPr/>
        <p:nvPr/>
      </p:nvGrpSpPr>
      <p:grpSpPr>
        <a:xfrm>
          <a:off x="0" y="0"/>
          <a:ext cx="0" cy="0"/>
          <a:chOff x="0" y="0"/>
          <a:chExt cx="0" cy="0"/>
        </a:xfrm>
      </p:grpSpPr>
      <p:sp>
        <p:nvSpPr>
          <p:cNvPr id="551" name="Google Shape;551;g45afcf4c6e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2" name="Google Shape;552;g45afcf4c6e_0_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7" name="Shape 557"/>
        <p:cNvGrpSpPr/>
        <p:nvPr/>
      </p:nvGrpSpPr>
      <p:grpSpPr>
        <a:xfrm>
          <a:off x="0" y="0"/>
          <a:ext cx="0" cy="0"/>
          <a:chOff x="0" y="0"/>
          <a:chExt cx="0" cy="0"/>
        </a:xfrm>
      </p:grpSpPr>
      <p:sp>
        <p:nvSpPr>
          <p:cNvPr id="558" name="Google Shape;558;g45afcf4c6e_0_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9" name="Google Shape;559;g45afcf4c6e_0_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4" name="Shape 564"/>
        <p:cNvGrpSpPr/>
        <p:nvPr/>
      </p:nvGrpSpPr>
      <p:grpSpPr>
        <a:xfrm>
          <a:off x="0" y="0"/>
          <a:ext cx="0" cy="0"/>
          <a:chOff x="0" y="0"/>
          <a:chExt cx="0" cy="0"/>
        </a:xfrm>
      </p:grpSpPr>
      <p:sp>
        <p:nvSpPr>
          <p:cNvPr id="565" name="Google Shape;565;g45afcf4c6e_0_1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6" name="Google Shape;566;g45afcf4c6e_0_1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1" name="Shape 571"/>
        <p:cNvGrpSpPr/>
        <p:nvPr/>
      </p:nvGrpSpPr>
      <p:grpSpPr>
        <a:xfrm>
          <a:off x="0" y="0"/>
          <a:ext cx="0" cy="0"/>
          <a:chOff x="0" y="0"/>
          <a:chExt cx="0" cy="0"/>
        </a:xfrm>
      </p:grpSpPr>
      <p:sp>
        <p:nvSpPr>
          <p:cNvPr id="572" name="Google Shape;572;p2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3" name="Google Shape;573;p2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 name="Shape 95"/>
        <p:cNvGrpSpPr/>
        <p:nvPr/>
      </p:nvGrpSpPr>
      <p:grpSpPr>
        <a:xfrm>
          <a:off x="0" y="0"/>
          <a:ext cx="0" cy="0"/>
          <a:chOff x="0" y="0"/>
          <a:chExt cx="0" cy="0"/>
        </a:xfrm>
      </p:grpSpPr>
      <p:sp>
        <p:nvSpPr>
          <p:cNvPr id="96" name="Google Shape;96;g5002e81628_0_5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7" name="Google Shape;97;g5002e81628_0_5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 name="Shape 112"/>
        <p:cNvGrpSpPr/>
        <p:nvPr/>
      </p:nvGrpSpPr>
      <p:grpSpPr>
        <a:xfrm>
          <a:off x="0" y="0"/>
          <a:ext cx="0" cy="0"/>
          <a:chOff x="0" y="0"/>
          <a:chExt cx="0" cy="0"/>
        </a:xfrm>
      </p:grpSpPr>
      <p:sp>
        <p:nvSpPr>
          <p:cNvPr id="113" name="Google Shape;113;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4" name="Google Shape;114;p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 name="Shape 119"/>
        <p:cNvGrpSpPr/>
        <p:nvPr/>
      </p:nvGrpSpPr>
      <p:grpSpPr>
        <a:xfrm>
          <a:off x="0" y="0"/>
          <a:ext cx="0" cy="0"/>
          <a:chOff x="0" y="0"/>
          <a:chExt cx="0" cy="0"/>
        </a:xfrm>
      </p:grpSpPr>
      <p:sp>
        <p:nvSpPr>
          <p:cNvPr id="120" name="Google Shape;120;g5002e81628_0_1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1" name="Google Shape;121;g5002e81628_0_1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 name="Shape 136"/>
        <p:cNvGrpSpPr/>
        <p:nvPr/>
      </p:nvGrpSpPr>
      <p:grpSpPr>
        <a:xfrm>
          <a:off x="0" y="0"/>
          <a:ext cx="0" cy="0"/>
          <a:chOff x="0" y="0"/>
          <a:chExt cx="0" cy="0"/>
        </a:xfrm>
      </p:grpSpPr>
      <p:sp>
        <p:nvSpPr>
          <p:cNvPr id="137" name="Google Shape;137;g5002e81628_0_3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8" name="Google Shape;138;g5002e81628_0_3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3" name="Shape 153"/>
        <p:cNvGrpSpPr/>
        <p:nvPr/>
      </p:nvGrpSpPr>
      <p:grpSpPr>
        <a:xfrm>
          <a:off x="0" y="0"/>
          <a:ext cx="0" cy="0"/>
          <a:chOff x="0" y="0"/>
          <a:chExt cx="0" cy="0"/>
        </a:xfrm>
      </p:grpSpPr>
      <p:sp>
        <p:nvSpPr>
          <p:cNvPr id="154" name="Google Shape;154;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5" name="Google Shape;155;p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ítulo y objetos" type="obj">
  <p:cSld name="OBJECT">
    <p:spTree>
      <p:nvGrpSpPr>
        <p:cNvPr id="10" name="Shape 10"/>
        <p:cNvGrpSpPr/>
        <p:nvPr/>
      </p:nvGrpSpPr>
      <p:grpSpPr>
        <a:xfrm>
          <a:off x="0" y="0"/>
          <a:ext cx="0" cy="0"/>
          <a:chOff x="0" y="0"/>
          <a:chExt cx="0" cy="0"/>
        </a:xfrm>
      </p:grpSpPr>
      <p:sp>
        <p:nvSpPr>
          <p:cNvPr id="11" name="Google Shape;11;p2"/>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2" name="Google Shape;12;p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ítulo y texto vertical" type="vertTx">
  <p:cSld name="VERTICAL_TEXT">
    <p:spTree>
      <p:nvGrpSpPr>
        <p:cNvPr id="40" name="Shape 40"/>
        <p:cNvGrpSpPr/>
        <p:nvPr/>
      </p:nvGrpSpPr>
      <p:grpSpPr>
        <a:xfrm>
          <a:off x="0" y="0"/>
          <a:ext cx="0" cy="0"/>
          <a:chOff x="0" y="0"/>
          <a:chExt cx="0" cy="0"/>
        </a:xfrm>
      </p:grpSpPr>
      <p:sp>
        <p:nvSpPr>
          <p:cNvPr id="41" name="Google Shape;41;p11"/>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42" name="Google Shape;42;p11"/>
          <p:cNvSpPr txBox="1"/>
          <p:nvPr>
            <p:ph idx="1" type="body"/>
          </p:nvPr>
        </p:nvSpPr>
        <p:spPr>
          <a:xfrm rot="5400000">
            <a:off x="2309018" y="-251619"/>
            <a:ext cx="4525963" cy="8229600"/>
          </a:xfrm>
          <a:prstGeom prst="rect">
            <a:avLst/>
          </a:prstGeom>
          <a:noFill/>
          <a:ln>
            <a:noFill/>
          </a:ln>
        </p:spPr>
        <p:txBody>
          <a:bodyPr anchorCtr="0" anchor="t" bIns="45700" lIns="91425" spcFirstLastPara="1" rIns="91425" wrap="square" tIns="45700"/>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ítulo vertical y texto" type="vertTitleAndTx">
  <p:cSld name="VERTICAL_TITLE_AND_VERTICAL_TEXT">
    <p:spTree>
      <p:nvGrpSpPr>
        <p:cNvPr id="43" name="Shape 43"/>
        <p:cNvGrpSpPr/>
        <p:nvPr/>
      </p:nvGrpSpPr>
      <p:grpSpPr>
        <a:xfrm>
          <a:off x="0" y="0"/>
          <a:ext cx="0" cy="0"/>
          <a:chOff x="0" y="0"/>
          <a:chExt cx="0" cy="0"/>
        </a:xfrm>
      </p:grpSpPr>
      <p:sp>
        <p:nvSpPr>
          <p:cNvPr id="44" name="Google Shape;44;p12"/>
          <p:cNvSpPr txBox="1"/>
          <p:nvPr>
            <p:ph type="title"/>
          </p:nvPr>
        </p:nvSpPr>
        <p:spPr>
          <a:xfrm rot="5400000">
            <a:off x="4732337" y="2171700"/>
            <a:ext cx="5851525" cy="2057400"/>
          </a:xfrm>
          <a:prstGeom prst="rect">
            <a:avLst/>
          </a:prstGeom>
          <a:noFill/>
          <a:ln>
            <a:noFill/>
          </a:ln>
        </p:spPr>
        <p:txBody>
          <a:bodyPr anchorCtr="0" anchor="t" bIns="45700" lIns="91425" spcFirstLastPara="1" rIns="91425" wrap="square" tIns="45700"/>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45" name="Google Shape;45;p12"/>
          <p:cNvSpPr txBox="1"/>
          <p:nvPr>
            <p:ph idx="1" type="body"/>
          </p:nvPr>
        </p:nvSpPr>
        <p:spPr>
          <a:xfrm rot="5400000">
            <a:off x="541338" y="190501"/>
            <a:ext cx="5851525" cy="6019800"/>
          </a:xfrm>
          <a:prstGeom prst="rect">
            <a:avLst/>
          </a:prstGeom>
          <a:noFill/>
          <a:ln>
            <a:noFill/>
          </a:ln>
        </p:spPr>
        <p:txBody>
          <a:bodyPr anchorCtr="0" anchor="t" bIns="45700" lIns="91425" spcFirstLastPara="1" rIns="91425" wrap="square" tIns="45700"/>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apositiva de título" type="title">
  <p:cSld name="TITLE">
    <p:spTree>
      <p:nvGrpSpPr>
        <p:cNvPr id="13" name="Shape 13"/>
        <p:cNvGrpSpPr/>
        <p:nvPr/>
      </p:nvGrpSpPr>
      <p:grpSpPr>
        <a:xfrm>
          <a:off x="0" y="0"/>
          <a:ext cx="0" cy="0"/>
          <a:chOff x="0" y="0"/>
          <a:chExt cx="0" cy="0"/>
        </a:xfrm>
      </p:grpSpPr>
      <p:sp>
        <p:nvSpPr>
          <p:cNvPr id="14" name="Google Shape;14;p3"/>
          <p:cNvSpPr txBox="1"/>
          <p:nvPr>
            <p:ph type="ctrTitle"/>
          </p:nvPr>
        </p:nvSpPr>
        <p:spPr>
          <a:xfrm>
            <a:off x="685800" y="2130425"/>
            <a:ext cx="7772400" cy="1470025"/>
          </a:xfrm>
          <a:prstGeom prst="rect">
            <a:avLst/>
          </a:prstGeom>
          <a:noFill/>
          <a:ln>
            <a:noFill/>
          </a:ln>
        </p:spPr>
        <p:txBody>
          <a:bodyPr anchorCtr="0" anchor="t" bIns="45700" lIns="91425" spcFirstLastPara="1" rIns="91425" wrap="square" tIns="45700"/>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5" name="Google Shape;15;p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lstStyle>
            <a:lvl1pPr lvl="0" marR="0" rtl="0" algn="ctr">
              <a:spcBef>
                <a:spcPts val="640"/>
              </a:spcBef>
              <a:spcAft>
                <a:spcPts val="0"/>
              </a:spcAft>
              <a:buClr>
                <a:srgbClr val="888888"/>
              </a:buClr>
              <a:buSzPts val="3200"/>
              <a:buFont typeface="Arial"/>
              <a:buNone/>
              <a:defRPr b="0" i="0" sz="3200" u="none" cap="none" strike="noStrike">
                <a:solidFill>
                  <a:srgbClr val="888888"/>
                </a:solidFill>
                <a:latin typeface="Calibri"/>
                <a:ea typeface="Calibri"/>
                <a:cs typeface="Calibri"/>
                <a:sym typeface="Calibri"/>
              </a:defRPr>
            </a:lvl1pPr>
            <a:lvl2pPr lvl="1" marR="0" rtl="0" algn="ctr">
              <a:spcBef>
                <a:spcPts val="560"/>
              </a:spcBef>
              <a:spcAft>
                <a:spcPts val="0"/>
              </a:spcAft>
              <a:buClr>
                <a:srgbClr val="888888"/>
              </a:buClr>
              <a:buSzPts val="2800"/>
              <a:buFont typeface="Arial"/>
              <a:buNone/>
              <a:defRPr b="0" i="0" sz="2800" u="none" cap="none" strike="noStrike">
                <a:solidFill>
                  <a:srgbClr val="888888"/>
                </a:solidFill>
                <a:latin typeface="Calibri"/>
                <a:ea typeface="Calibri"/>
                <a:cs typeface="Calibri"/>
                <a:sym typeface="Calibri"/>
              </a:defRPr>
            </a:lvl2pPr>
            <a:lvl3pPr lvl="2" marR="0" rtl="0" algn="ctr">
              <a:spcBef>
                <a:spcPts val="480"/>
              </a:spcBef>
              <a:spcAft>
                <a:spcPts val="0"/>
              </a:spcAft>
              <a:buClr>
                <a:srgbClr val="888888"/>
              </a:buClr>
              <a:buSzPts val="2400"/>
              <a:buFont typeface="Arial"/>
              <a:buNone/>
              <a:defRPr b="0" i="0" sz="2400" u="none" cap="none" strike="noStrike">
                <a:solidFill>
                  <a:srgbClr val="888888"/>
                </a:solidFill>
                <a:latin typeface="Calibri"/>
                <a:ea typeface="Calibri"/>
                <a:cs typeface="Calibri"/>
                <a:sym typeface="Calibri"/>
              </a:defRPr>
            </a:lvl3pPr>
            <a:lvl4pPr lvl="3" marR="0" rtl="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4pPr>
            <a:lvl5pPr lvl="4" marR="0" rtl="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5pPr>
            <a:lvl6pPr lvl="5" marR="0" rtl="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rtl="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rtl="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rtl="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Encabezado de sección" type="secHead">
  <p:cSld name="SECTION_HEADER">
    <p:spTree>
      <p:nvGrpSpPr>
        <p:cNvPr id="16" name="Shape 16"/>
        <p:cNvGrpSpPr/>
        <p:nvPr/>
      </p:nvGrpSpPr>
      <p:grpSpPr>
        <a:xfrm>
          <a:off x="0" y="0"/>
          <a:ext cx="0" cy="0"/>
          <a:chOff x="0" y="0"/>
          <a:chExt cx="0" cy="0"/>
        </a:xfrm>
      </p:grpSpPr>
      <p:sp>
        <p:nvSpPr>
          <p:cNvPr id="17" name="Google Shape;17;p4"/>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lstStyle>
            <a:lvl1pPr lvl="0" marR="0" rtl="0" algn="l">
              <a:spcBef>
                <a:spcPts val="0"/>
              </a:spcBef>
              <a:spcAft>
                <a:spcPts val="0"/>
              </a:spcAft>
              <a:buClr>
                <a:schemeClr val="dk1"/>
              </a:buClr>
              <a:buSzPts val="4000"/>
              <a:buFont typeface="Calibri"/>
              <a:buNone/>
              <a:defRPr b="1" i="0" sz="40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8" name="Google Shape;18;p4"/>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lstStyle>
            <a:lvl1pPr indent="-228600" lvl="0" marL="457200" marR="0" rtl="0" algn="l">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1pPr>
            <a:lvl2pPr indent="-228600" lvl="1" marL="914400" marR="0" rtl="0" algn="l">
              <a:spcBef>
                <a:spcPts val="360"/>
              </a:spcBef>
              <a:spcAft>
                <a:spcPts val="0"/>
              </a:spcAft>
              <a:buClr>
                <a:srgbClr val="888888"/>
              </a:buClr>
              <a:buSzPts val="1800"/>
              <a:buFont typeface="Arial"/>
              <a:buNone/>
              <a:defRPr b="0" i="0" sz="1800" u="none" cap="none" strike="noStrike">
                <a:solidFill>
                  <a:srgbClr val="888888"/>
                </a:solidFill>
                <a:latin typeface="Calibri"/>
                <a:ea typeface="Calibri"/>
                <a:cs typeface="Calibri"/>
                <a:sym typeface="Calibri"/>
              </a:defRPr>
            </a:lvl2pPr>
            <a:lvl3pPr indent="-228600" lvl="2" marL="1371600" marR="0" rtl="0" algn="l">
              <a:spcBef>
                <a:spcPts val="32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3pPr>
            <a:lvl4pPr indent="-228600" lvl="3" marL="1828800" marR="0" rtl="0" algn="l">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4pPr>
            <a:lvl5pPr indent="-228600" lvl="4" marL="2286000" marR="0" rtl="0" algn="l">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5pPr>
            <a:lvl6pPr indent="-228600" lvl="5" marL="2743200" marR="0" rtl="0" algn="l">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6pPr>
            <a:lvl7pPr indent="-228600" lvl="6" marL="3200400" marR="0" rtl="0" algn="l">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7pPr>
            <a:lvl8pPr indent="-228600" lvl="7" marL="3657600" marR="0" rtl="0" algn="l">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8pPr>
            <a:lvl9pPr indent="-228600" lvl="8" marL="4114800" marR="0" rtl="0" algn="l">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os objetos" type="twoObj">
  <p:cSld name="TWO_OBJECTS">
    <p:spTree>
      <p:nvGrpSpPr>
        <p:cNvPr id="19" name="Shape 19"/>
        <p:cNvGrpSpPr/>
        <p:nvPr/>
      </p:nvGrpSpPr>
      <p:grpSpPr>
        <a:xfrm>
          <a:off x="0" y="0"/>
          <a:ext cx="0" cy="0"/>
          <a:chOff x="0" y="0"/>
          <a:chExt cx="0" cy="0"/>
        </a:xfrm>
      </p:grpSpPr>
      <p:sp>
        <p:nvSpPr>
          <p:cNvPr id="20" name="Google Shape;20;p5"/>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1" name="Google Shape;21;p5"/>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lstStyle>
            <a:lvl1pPr indent="-406400" lvl="0" marL="4572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2" name="Google Shape;22;p5"/>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lstStyle>
            <a:lvl1pPr indent="-406400" lvl="0" marL="4572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ación" type="twoTxTwoObj">
  <p:cSld name="TWO_OBJECTS_WITH_TEXT">
    <p:spTree>
      <p:nvGrpSpPr>
        <p:cNvPr id="23" name="Shape 23"/>
        <p:cNvGrpSpPr/>
        <p:nvPr/>
      </p:nvGrpSpPr>
      <p:grpSpPr>
        <a:xfrm>
          <a:off x="0" y="0"/>
          <a:ext cx="0" cy="0"/>
          <a:chOff x="0" y="0"/>
          <a:chExt cx="0" cy="0"/>
        </a:xfrm>
      </p:grpSpPr>
      <p:sp>
        <p:nvSpPr>
          <p:cNvPr id="24" name="Google Shape;24;p6"/>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5" name="Google Shape;25;p6"/>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Calibri"/>
                <a:ea typeface="Calibri"/>
                <a:cs typeface="Calibri"/>
                <a:sym typeface="Calibri"/>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Calibri"/>
                <a:ea typeface="Calibri"/>
                <a:cs typeface="Calibri"/>
                <a:sym typeface="Calibri"/>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Calibri"/>
                <a:ea typeface="Calibri"/>
                <a:cs typeface="Calibri"/>
                <a:sym typeface="Calibri"/>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5pPr>
            <a:lvl6pPr indent="-228600" lvl="5" marL="2743200" marR="0" rtl="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sp>
        <p:nvSpPr>
          <p:cNvPr id="26" name="Google Shape;26;p6"/>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9pPr>
          </a:lstStyle>
          <a:p/>
        </p:txBody>
      </p:sp>
      <p:sp>
        <p:nvSpPr>
          <p:cNvPr id="27" name="Google Shape;27;p6"/>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Calibri"/>
                <a:ea typeface="Calibri"/>
                <a:cs typeface="Calibri"/>
                <a:sym typeface="Calibri"/>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Calibri"/>
                <a:ea typeface="Calibri"/>
                <a:cs typeface="Calibri"/>
                <a:sym typeface="Calibri"/>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Calibri"/>
                <a:ea typeface="Calibri"/>
                <a:cs typeface="Calibri"/>
                <a:sym typeface="Calibri"/>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5pPr>
            <a:lvl6pPr indent="-228600" lvl="5" marL="2743200" marR="0" rtl="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sp>
        <p:nvSpPr>
          <p:cNvPr id="28" name="Google Shape;28;p6"/>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ólo el título" type="titleOnly">
  <p:cSld name="TITLE_ONLY">
    <p:spTree>
      <p:nvGrpSpPr>
        <p:cNvPr id="29" name="Shape 29"/>
        <p:cNvGrpSpPr/>
        <p:nvPr/>
      </p:nvGrpSpPr>
      <p:grpSpPr>
        <a:xfrm>
          <a:off x="0" y="0"/>
          <a:ext cx="0" cy="0"/>
          <a:chOff x="0" y="0"/>
          <a:chExt cx="0" cy="0"/>
        </a:xfrm>
      </p:grpSpPr>
      <p:sp>
        <p:nvSpPr>
          <p:cNvPr id="30" name="Google Shape;30;p7"/>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En blanco" type="blank">
  <p:cSld name="BLANK">
    <p:spTree>
      <p:nvGrpSpPr>
        <p:cNvPr id="31" name="Shape 31"/>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ido con título" type="objTx">
  <p:cSld name="OBJECT_WITH_CAPTION_TEXT">
    <p:spTree>
      <p:nvGrpSpPr>
        <p:cNvPr id="32" name="Shape 32"/>
        <p:cNvGrpSpPr/>
        <p:nvPr/>
      </p:nvGrpSpPr>
      <p:grpSpPr>
        <a:xfrm>
          <a:off x="0" y="0"/>
          <a:ext cx="0" cy="0"/>
          <a:chOff x="0" y="0"/>
          <a:chExt cx="0" cy="0"/>
        </a:xfrm>
      </p:grpSpPr>
      <p:sp>
        <p:nvSpPr>
          <p:cNvPr id="33" name="Google Shape;33;p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lstStyle>
            <a:lvl1pPr lvl="0" marR="0" rtl="0" algn="l">
              <a:spcBef>
                <a:spcPts val="0"/>
              </a:spcBef>
              <a:spcAft>
                <a:spcPts val="0"/>
              </a:spcAft>
              <a:buClr>
                <a:schemeClr val="dk1"/>
              </a:buClr>
              <a:buSzPts val="2000"/>
              <a:buFont typeface="Calibri"/>
              <a:buNone/>
              <a:defRPr b="1" i="0" sz="20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34" name="Google Shape;34;p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5" name="Google Shape;35;p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lstStyle>
            <a:lvl1pPr indent="-228600" lvl="0" marL="457200" marR="0" rtl="0" algn="l">
              <a:spcBef>
                <a:spcPts val="28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1pPr>
            <a:lvl2pPr indent="-228600" lvl="1" marL="914400" marR="0" rtl="0" algn="l">
              <a:spcBef>
                <a:spcPts val="24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spcBef>
                <a:spcPts val="2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3pPr>
            <a:lvl4pPr indent="-228600" lvl="3" marL="1828800" marR="0" rtl="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4pPr>
            <a:lvl5pPr indent="-228600" lvl="4" marL="2286000" marR="0" rtl="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5pPr>
            <a:lvl6pPr indent="-228600" lvl="5" marL="2743200" marR="0" rtl="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6pPr>
            <a:lvl7pPr indent="-228600" lvl="6" marL="3200400" marR="0" rtl="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7pPr>
            <a:lvl8pPr indent="-228600" lvl="7" marL="3657600" marR="0" rtl="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8pPr>
            <a:lvl9pPr indent="-228600" lvl="8" marL="4114800" marR="0" rtl="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magen con título" type="picTx">
  <p:cSld name="PICTURE_WITH_CAPTION_TEXT">
    <p:spTree>
      <p:nvGrpSpPr>
        <p:cNvPr id="36" name="Shape 36"/>
        <p:cNvGrpSpPr/>
        <p:nvPr/>
      </p:nvGrpSpPr>
      <p:grpSpPr>
        <a:xfrm>
          <a:off x="0" y="0"/>
          <a:ext cx="0" cy="0"/>
          <a:chOff x="0" y="0"/>
          <a:chExt cx="0" cy="0"/>
        </a:xfrm>
      </p:grpSpPr>
      <p:sp>
        <p:nvSpPr>
          <p:cNvPr id="37" name="Google Shape;37;p1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lstStyle>
            <a:lvl1pPr lvl="0" marR="0" rtl="0" algn="l">
              <a:spcBef>
                <a:spcPts val="0"/>
              </a:spcBef>
              <a:spcAft>
                <a:spcPts val="0"/>
              </a:spcAft>
              <a:buClr>
                <a:schemeClr val="dk1"/>
              </a:buClr>
              <a:buSzPts val="2000"/>
              <a:buFont typeface="Calibri"/>
              <a:buNone/>
              <a:defRPr b="1" i="0" sz="20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38" name="Google Shape;38;p10"/>
          <p:cNvSpPr/>
          <p:nvPr>
            <p:ph idx="2" type="pic"/>
          </p:nvPr>
        </p:nvSpPr>
        <p:spPr>
          <a:xfrm>
            <a:off x="1792288" y="612775"/>
            <a:ext cx="5486400" cy="4114800"/>
          </a:xfrm>
          <a:prstGeom prst="rect">
            <a:avLst/>
          </a:prstGeom>
          <a:noFill/>
          <a:ln>
            <a:noFill/>
          </a:ln>
        </p:spPr>
        <p:txBody>
          <a:bodyPr anchorCtr="0" anchor="t" bIns="45700" lIns="91425" spcFirstLastPara="1" rIns="91425" wrap="square" tIns="45700"/>
          <a:lstStyle>
            <a:lvl1pPr lvl="0" marR="0" rtl="0" algn="l">
              <a:spcBef>
                <a:spcPts val="640"/>
              </a:spcBef>
              <a:spcAft>
                <a:spcPts val="0"/>
              </a:spcAft>
              <a:buClr>
                <a:schemeClr val="dk1"/>
              </a:buClr>
              <a:buSzPts val="3200"/>
              <a:buFont typeface="Arial"/>
              <a:buNone/>
              <a:defRPr b="0" i="0" sz="3200" u="none" cap="none" strike="noStrike">
                <a:solidFill>
                  <a:schemeClr val="dk1"/>
                </a:solidFill>
                <a:latin typeface="Calibri"/>
                <a:ea typeface="Calibri"/>
                <a:cs typeface="Calibri"/>
                <a:sym typeface="Calibri"/>
              </a:defRPr>
            </a:lvl1pPr>
            <a:lvl2pPr lvl="1" marR="0" rtl="0" algn="l">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l">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39" name="Google Shape;39;p1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lstStyle>
            <a:lvl1pPr indent="-228600" lvl="0" marL="457200" marR="0" rtl="0" algn="l">
              <a:spcBef>
                <a:spcPts val="28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1pPr>
            <a:lvl2pPr indent="-228600" lvl="1" marL="914400" marR="0" rtl="0" algn="l">
              <a:spcBef>
                <a:spcPts val="24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spcBef>
                <a:spcPts val="2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3pPr>
            <a:lvl4pPr indent="-228600" lvl="3" marL="1828800" marR="0" rtl="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4pPr>
            <a:lvl5pPr indent="-228600" lvl="4" marL="2286000" marR="0" rtl="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5pPr>
            <a:lvl6pPr indent="-228600" lvl="5" marL="2743200" marR="0" rtl="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6pPr>
            <a:lvl7pPr indent="-228600" lvl="6" marL="3200400" marR="0" rtl="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7pPr>
            <a:lvl8pPr indent="-228600" lvl="7" marL="3657600" marR="0" rtl="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8pPr>
            <a:lvl9pPr indent="-228600" lvl="8" marL="4114800" marR="0" rtl="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1.xml"/><Relationship Id="rId12" Type="http://schemas.openxmlformats.org/officeDocument/2006/relationships/slideLayout" Target="../slideLayouts/slideLayout11.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1">
            <a:alphaModFix/>
          </a:blip>
          <a:stretch>
            <a:fillRect/>
          </a:stretch>
        </a:blipFill>
      </p:bgPr>
    </p:bg>
    <p:spTree>
      <p:nvGrpSpPr>
        <p:cNvPr id="9" name="Shape 9"/>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0.pn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2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3.jpg"/><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9.png"/><Relationship Id="rId4" Type="http://schemas.openxmlformats.org/officeDocument/2006/relationships/image" Target="../media/image23.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8.png"/><Relationship Id="rId4" Type="http://schemas.openxmlformats.org/officeDocument/2006/relationships/image" Target="../media/image4.png"/><Relationship Id="rId5" Type="http://schemas.openxmlformats.org/officeDocument/2006/relationships/image" Target="../media/image3.png"/><Relationship Id="rId6"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0.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6.png"/><Relationship Id="rId4" Type="http://schemas.openxmlformats.org/officeDocument/2006/relationships/image" Target="../media/image25.png"/><Relationship Id="rId5" Type="http://schemas.openxmlformats.org/officeDocument/2006/relationships/image" Target="../media/image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7.png"/><Relationship Id="rId4" Type="http://schemas.openxmlformats.org/officeDocument/2006/relationships/image" Target="../media/image31.png"/><Relationship Id="rId5" Type="http://schemas.openxmlformats.org/officeDocument/2006/relationships/image" Target="../media/image30.png"/><Relationship Id="rId6" Type="http://schemas.openxmlformats.org/officeDocument/2006/relationships/image" Target="../media/image33.png"/><Relationship Id="rId7" Type="http://schemas.openxmlformats.org/officeDocument/2006/relationships/image" Target="../media/image36.png"/><Relationship Id="rId8" Type="http://schemas.openxmlformats.org/officeDocument/2006/relationships/image" Target="../media/image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32.png"/><Relationship Id="rId4" Type="http://schemas.openxmlformats.org/officeDocument/2006/relationships/image" Target="../media/image2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34.png"/><Relationship Id="rId4" Type="http://schemas.openxmlformats.org/officeDocument/2006/relationships/image" Target="../media/image3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35.png"/><Relationship Id="rId4" Type="http://schemas.openxmlformats.org/officeDocument/2006/relationships/image" Target="../media/image4.png"/><Relationship Id="rId5" Type="http://schemas.openxmlformats.org/officeDocument/2006/relationships/image" Target="../media/image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44.gif"/><Relationship Id="rId4" Type="http://schemas.openxmlformats.org/officeDocument/2006/relationships/image" Target="../media/image45.gi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4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3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2.jpg"/><Relationship Id="rId4" Type="http://schemas.openxmlformats.org/officeDocument/2006/relationships/image" Target="../media/image5.jpg"/><Relationship Id="rId5" Type="http://schemas.openxmlformats.org/officeDocument/2006/relationships/image" Target="../media/image8.jpg"/><Relationship Id="rId6" Type="http://schemas.openxmlformats.org/officeDocument/2006/relationships/image" Target="../media/image13.jpg"/><Relationship Id="rId7" Type="http://schemas.openxmlformats.org/officeDocument/2006/relationships/image" Target="../media/image6.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4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4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4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4.png"/><Relationship Id="rId4" Type="http://schemas.openxmlformats.org/officeDocument/2006/relationships/image" Target="../media/image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hyperlink" Target="http://www.ctsmexico.org/why-sustainable-transport/"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hyperlink" Target="http://arxiv.org/abs/1704.07049"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hyperlink" Target="http://arxiv.org/abs/1512.03385" TargetMode="External"/><Relationship Id="rId4" Type="http://schemas.openxmlformats.org/officeDocument/2006/relationships/hyperlink" Target="http://arxiv.org/abs/1409.1259"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3.jpg"/><Relationship Id="rId4" Type="http://schemas.openxmlformats.org/officeDocument/2006/relationships/image" Target="../media/image11.jpg"/><Relationship Id="rId5" Type="http://schemas.openxmlformats.org/officeDocument/2006/relationships/image" Target="../media/image9.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hyperlink" Target="http://arxiv.org/abs/1610.03295"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 Id="rId3" Type="http://schemas.openxmlformats.org/officeDocument/2006/relationships/image" Target="../media/image38.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4.png"/><Relationship Id="rId4" Type="http://schemas.openxmlformats.org/officeDocument/2006/relationships/image" Target="../media/image3.png"/><Relationship Id="rId5"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4.png"/><Relationship Id="rId4" Type="http://schemas.openxmlformats.org/officeDocument/2006/relationships/image" Target="../media/image3.png"/><Relationship Id="rId5"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4.png"/><Relationship Id="rId4" Type="http://schemas.openxmlformats.org/officeDocument/2006/relationships/image" Target="../media/image3.png"/><Relationship Id="rId5"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 name="Shape 49"/>
        <p:cNvGrpSpPr/>
        <p:nvPr/>
      </p:nvGrpSpPr>
      <p:grpSpPr>
        <a:xfrm>
          <a:off x="0" y="0"/>
          <a:ext cx="0" cy="0"/>
          <a:chOff x="0" y="0"/>
          <a:chExt cx="0" cy="0"/>
        </a:xfrm>
      </p:grpSpPr>
      <p:sp>
        <p:nvSpPr>
          <p:cNvPr id="50" name="Google Shape;50;p13"/>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4400"/>
              <a:buFont typeface="Calibri"/>
              <a:buNone/>
            </a:pPr>
            <a:r>
              <a:t/>
            </a:r>
            <a:endParaRPr/>
          </a:p>
        </p:txBody>
      </p:sp>
      <p:sp>
        <p:nvSpPr>
          <p:cNvPr id="51" name="Google Shape;51;p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p>
            <a:pPr indent="-139700" lvl="0" marL="342900" rtl="0" algn="l">
              <a:spcBef>
                <a:spcPts val="0"/>
              </a:spcBef>
              <a:spcAft>
                <a:spcPts val="0"/>
              </a:spcAft>
              <a:buClr>
                <a:schemeClr val="dk1"/>
              </a:buClr>
              <a:buSzPts val="3200"/>
              <a:buNone/>
            </a:pPr>
            <a:r>
              <a:t/>
            </a:r>
            <a:endParaRPr/>
          </a:p>
        </p:txBody>
      </p:sp>
      <p:pic>
        <p:nvPicPr>
          <p:cNvPr descr="Imagen PPT UAG NEW-01.jpg" id="52" name="Google Shape;52;p13"/>
          <p:cNvPicPr preferRelativeResize="0"/>
          <p:nvPr/>
        </p:nvPicPr>
        <p:blipFill rotWithShape="1">
          <a:blip r:embed="rId3">
            <a:alphaModFix/>
          </a:blip>
          <a:srcRect b="0" l="0" r="0" t="0"/>
          <a:stretch/>
        </p:blipFill>
        <p:spPr>
          <a:xfrm>
            <a:off x="0" y="0"/>
            <a:ext cx="9144000" cy="6858000"/>
          </a:xfrm>
          <a:prstGeom prst="rect">
            <a:avLst/>
          </a:prstGeom>
          <a:noFill/>
          <a:ln>
            <a:noFill/>
          </a:ln>
        </p:spPr>
      </p:pic>
      <p:sp>
        <p:nvSpPr>
          <p:cNvPr id="53" name="Google Shape;53;p13"/>
          <p:cNvSpPr txBox="1"/>
          <p:nvPr/>
        </p:nvSpPr>
        <p:spPr>
          <a:xfrm>
            <a:off x="381000" y="5185827"/>
            <a:ext cx="6400800" cy="1077218"/>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s-MX" sz="2400" u="none" cap="none" strike="noStrike">
                <a:solidFill>
                  <a:srgbClr val="595959"/>
                </a:solidFill>
                <a:latin typeface="Arial"/>
                <a:ea typeface="Arial"/>
                <a:cs typeface="Arial"/>
                <a:sym typeface="Arial"/>
              </a:rPr>
              <a:t>Tesis</a:t>
            </a:r>
            <a:endParaRPr/>
          </a:p>
          <a:p>
            <a:pPr indent="0" lvl="0" marL="0" marR="0" rtl="0" algn="ctr">
              <a:spcBef>
                <a:spcPts val="0"/>
              </a:spcBef>
              <a:spcAft>
                <a:spcPts val="0"/>
              </a:spcAft>
              <a:buNone/>
            </a:pPr>
            <a:r>
              <a:rPr b="1" i="0" lang="es-MX" sz="2000" u="none" cap="none" strike="noStrike">
                <a:solidFill>
                  <a:srgbClr val="595959"/>
                </a:solidFill>
                <a:latin typeface="Arial"/>
                <a:ea typeface="Arial"/>
                <a:cs typeface="Arial"/>
                <a:sym typeface="Arial"/>
              </a:rPr>
              <a:t>LGAC: Inteligencia Computacional Aplicada</a:t>
            </a:r>
            <a:endParaRPr/>
          </a:p>
          <a:p>
            <a:pPr indent="0" lvl="0" marL="0" marR="0" rtl="0" algn="ctr">
              <a:spcBef>
                <a:spcPts val="0"/>
              </a:spcBef>
              <a:spcAft>
                <a:spcPts val="0"/>
              </a:spcAft>
              <a:buNone/>
            </a:pPr>
            <a:r>
              <a:rPr b="0" i="0" lang="es-MX" sz="2000" u="none" cap="none" strike="noStrike">
                <a:solidFill>
                  <a:srgbClr val="953734"/>
                </a:solidFill>
                <a:latin typeface="Arial"/>
                <a:ea typeface="Arial"/>
                <a:cs typeface="Arial"/>
                <a:sym typeface="Arial"/>
              </a:rPr>
              <a:t>Director de Tesis: M</a:t>
            </a:r>
            <a:r>
              <a:rPr lang="es-MX" sz="2000">
                <a:solidFill>
                  <a:srgbClr val="953734"/>
                </a:solidFill>
              </a:rPr>
              <a:t>CC</a:t>
            </a:r>
            <a:r>
              <a:rPr b="0" i="0" lang="es-MX" sz="2000" u="none" cap="none" strike="noStrike">
                <a:solidFill>
                  <a:srgbClr val="953734"/>
                </a:solidFill>
                <a:latin typeface="Arial"/>
                <a:ea typeface="Arial"/>
                <a:cs typeface="Arial"/>
                <a:sym typeface="Arial"/>
              </a:rPr>
              <a:t>. Juan Antonio Vega Fernández</a:t>
            </a:r>
            <a:endParaRPr/>
          </a:p>
        </p:txBody>
      </p:sp>
      <p:sp>
        <p:nvSpPr>
          <p:cNvPr id="54" name="Google Shape;54;p13"/>
          <p:cNvSpPr txBox="1"/>
          <p:nvPr/>
        </p:nvSpPr>
        <p:spPr>
          <a:xfrm>
            <a:off x="152400" y="3955773"/>
            <a:ext cx="8153400" cy="1138773"/>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s-MX" sz="2400" u="none" cap="none" strike="noStrike">
                <a:solidFill>
                  <a:srgbClr val="595959"/>
                </a:solidFill>
                <a:latin typeface="Arial"/>
                <a:ea typeface="Arial"/>
                <a:cs typeface="Arial"/>
                <a:sym typeface="Arial"/>
              </a:rPr>
              <a:t>Análisis de los parámetros de </a:t>
            </a:r>
            <a:r>
              <a:rPr b="1" lang="es-MX" sz="2400">
                <a:solidFill>
                  <a:srgbClr val="595959"/>
                </a:solidFill>
              </a:rPr>
              <a:t>aprendizaje profundo en </a:t>
            </a:r>
            <a:r>
              <a:rPr b="1" lang="es-MX" sz="2400">
                <a:solidFill>
                  <a:srgbClr val="595959"/>
                </a:solidFill>
              </a:rPr>
              <a:t>simulación</a:t>
            </a:r>
            <a:r>
              <a:rPr b="1" lang="es-MX" sz="2400">
                <a:solidFill>
                  <a:srgbClr val="595959"/>
                </a:solidFill>
              </a:rPr>
              <a:t> de </a:t>
            </a:r>
            <a:r>
              <a:rPr b="1" lang="es-MX" sz="2400">
                <a:solidFill>
                  <a:srgbClr val="595959"/>
                </a:solidFill>
              </a:rPr>
              <a:t>navegación</a:t>
            </a:r>
            <a:r>
              <a:rPr b="1" lang="es-MX" sz="2400">
                <a:solidFill>
                  <a:srgbClr val="595959"/>
                </a:solidFill>
              </a:rPr>
              <a:t> en </a:t>
            </a:r>
            <a:r>
              <a:rPr b="1" lang="es-MX" sz="2400">
                <a:solidFill>
                  <a:srgbClr val="595959"/>
                </a:solidFill>
              </a:rPr>
              <a:t>tráfico</a:t>
            </a:r>
            <a:endParaRPr/>
          </a:p>
          <a:p>
            <a:pPr indent="0" lvl="0" marL="0" marR="0" rtl="0" algn="ctr">
              <a:spcBef>
                <a:spcPts val="0"/>
              </a:spcBef>
              <a:spcAft>
                <a:spcPts val="0"/>
              </a:spcAft>
              <a:buNone/>
            </a:pPr>
            <a:r>
              <a:rPr b="0" i="0" lang="es-MX" sz="1800" u="none" cap="none" strike="noStrike">
                <a:solidFill>
                  <a:srgbClr val="953734"/>
                </a:solidFill>
                <a:latin typeface="Arial"/>
                <a:ea typeface="Arial"/>
                <a:cs typeface="Arial"/>
                <a:sym typeface="Arial"/>
              </a:rPr>
              <a:t>Salvador Salcedo García</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3" name="Shape 163"/>
        <p:cNvGrpSpPr/>
        <p:nvPr/>
      </p:nvGrpSpPr>
      <p:grpSpPr>
        <a:xfrm>
          <a:off x="0" y="0"/>
          <a:ext cx="0" cy="0"/>
          <a:chOff x="0" y="0"/>
          <a:chExt cx="0" cy="0"/>
        </a:xfrm>
      </p:grpSpPr>
      <p:sp>
        <p:nvSpPr>
          <p:cNvPr id="164" name="Google Shape;164;p22"/>
          <p:cNvSpPr txBox="1"/>
          <p:nvPr/>
        </p:nvSpPr>
        <p:spPr>
          <a:xfrm>
            <a:off x="304800" y="152400"/>
            <a:ext cx="7239000" cy="554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MX" sz="3000">
                <a:solidFill>
                  <a:srgbClr val="E36C09"/>
                </a:solidFill>
                <a:latin typeface="Arial"/>
                <a:ea typeface="Arial"/>
                <a:cs typeface="Arial"/>
                <a:sym typeface="Arial"/>
              </a:rPr>
              <a:t>Marco Teórico</a:t>
            </a:r>
            <a:endParaRPr/>
          </a:p>
        </p:txBody>
      </p:sp>
      <p:sp>
        <p:nvSpPr>
          <p:cNvPr id="165" name="Google Shape;165;p22"/>
          <p:cNvSpPr txBox="1"/>
          <p:nvPr/>
        </p:nvSpPr>
        <p:spPr>
          <a:xfrm>
            <a:off x="118600" y="1039275"/>
            <a:ext cx="7315200" cy="2964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s-MX" sz="2000">
                <a:solidFill>
                  <a:srgbClr val="953734"/>
                </a:solidFill>
              </a:rPr>
              <a:t>Inteligencia Artificial</a:t>
            </a:r>
            <a:r>
              <a:rPr lang="es-MX"/>
              <a:t> </a:t>
            </a:r>
            <a:r>
              <a:rPr lang="es-MX" sz="1800">
                <a:solidFill>
                  <a:srgbClr val="595959"/>
                </a:solidFill>
                <a:latin typeface="Arial"/>
                <a:ea typeface="Arial"/>
                <a:cs typeface="Arial"/>
                <a:sym typeface="Arial"/>
              </a:rPr>
              <a:t>[</a:t>
            </a:r>
            <a:r>
              <a:rPr lang="es-MX" sz="1800">
                <a:solidFill>
                  <a:srgbClr val="595959"/>
                </a:solidFill>
              </a:rPr>
              <a:t>14,15,16</a:t>
            </a:r>
            <a:r>
              <a:rPr lang="es-MX" sz="1800">
                <a:solidFill>
                  <a:srgbClr val="595959"/>
                </a:solidFill>
                <a:latin typeface="Arial"/>
                <a:ea typeface="Arial"/>
                <a:cs typeface="Arial"/>
                <a:sym typeface="Arial"/>
              </a:rPr>
              <a:t>].</a:t>
            </a:r>
            <a:endParaRPr/>
          </a:p>
        </p:txBody>
      </p:sp>
      <p:sp>
        <p:nvSpPr>
          <p:cNvPr id="166" name="Google Shape;166;p22"/>
          <p:cNvSpPr txBox="1"/>
          <p:nvPr/>
        </p:nvSpPr>
        <p:spPr>
          <a:xfrm>
            <a:off x="8534401" y="152400"/>
            <a:ext cx="457200" cy="338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i="1" lang="es-MX" sz="1600">
                <a:solidFill>
                  <a:schemeClr val="dk1"/>
                </a:solidFill>
                <a:latin typeface="Calibri"/>
                <a:ea typeface="Calibri"/>
                <a:cs typeface="Calibri"/>
                <a:sym typeface="Calibri"/>
              </a:rPr>
              <a:t>‹#›</a:t>
            </a:fld>
            <a:endParaRPr i="1" sz="1600">
              <a:solidFill>
                <a:schemeClr val="dk1"/>
              </a:solidFill>
              <a:latin typeface="Calibri"/>
              <a:ea typeface="Calibri"/>
              <a:cs typeface="Calibri"/>
              <a:sym typeface="Calibri"/>
            </a:endParaRPr>
          </a:p>
        </p:txBody>
      </p:sp>
      <p:pic>
        <p:nvPicPr>
          <p:cNvPr id="167" name="Google Shape;167;p22"/>
          <p:cNvPicPr preferRelativeResize="0"/>
          <p:nvPr/>
        </p:nvPicPr>
        <p:blipFill>
          <a:blip r:embed="rId3">
            <a:alphaModFix/>
          </a:blip>
          <a:stretch>
            <a:fillRect/>
          </a:stretch>
        </p:blipFill>
        <p:spPr>
          <a:xfrm>
            <a:off x="1402625" y="1396625"/>
            <a:ext cx="6527349" cy="46690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1" name="Shape 171"/>
        <p:cNvGrpSpPr/>
        <p:nvPr/>
      </p:nvGrpSpPr>
      <p:grpSpPr>
        <a:xfrm>
          <a:off x="0" y="0"/>
          <a:ext cx="0" cy="0"/>
          <a:chOff x="0" y="0"/>
          <a:chExt cx="0" cy="0"/>
        </a:xfrm>
      </p:grpSpPr>
      <p:sp>
        <p:nvSpPr>
          <p:cNvPr id="172" name="Google Shape;172;p23"/>
          <p:cNvSpPr txBox="1"/>
          <p:nvPr/>
        </p:nvSpPr>
        <p:spPr>
          <a:xfrm>
            <a:off x="304800" y="152400"/>
            <a:ext cx="7239000" cy="554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MX" sz="3000">
                <a:solidFill>
                  <a:srgbClr val="E36C09"/>
                </a:solidFill>
                <a:latin typeface="Arial"/>
                <a:ea typeface="Arial"/>
                <a:cs typeface="Arial"/>
                <a:sym typeface="Arial"/>
              </a:rPr>
              <a:t>Marco Teórico</a:t>
            </a:r>
            <a:endParaRPr/>
          </a:p>
        </p:txBody>
      </p:sp>
      <p:sp>
        <p:nvSpPr>
          <p:cNvPr id="173" name="Google Shape;173;p23"/>
          <p:cNvSpPr txBox="1"/>
          <p:nvPr/>
        </p:nvSpPr>
        <p:spPr>
          <a:xfrm>
            <a:off x="338998" y="1143000"/>
            <a:ext cx="8195400" cy="9849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MX" sz="2000">
                <a:solidFill>
                  <a:srgbClr val="953734"/>
                </a:solidFill>
              </a:rPr>
              <a:t>Representational Learning</a:t>
            </a:r>
            <a:endParaRPr/>
          </a:p>
          <a:p>
            <a:pPr indent="0" lvl="0" marL="0" marR="0" rtl="0" algn="l">
              <a:spcBef>
                <a:spcPts val="0"/>
              </a:spcBef>
              <a:spcAft>
                <a:spcPts val="0"/>
              </a:spcAft>
              <a:buNone/>
            </a:pPr>
            <a:r>
              <a:t/>
            </a:r>
            <a:endParaRPr sz="1800">
              <a:solidFill>
                <a:srgbClr val="595959"/>
              </a:solidFill>
            </a:endParaRPr>
          </a:p>
          <a:p>
            <a:pPr indent="0" lvl="0" marL="0" marR="0" rtl="0" algn="l">
              <a:spcBef>
                <a:spcPts val="0"/>
              </a:spcBef>
              <a:spcAft>
                <a:spcPts val="0"/>
              </a:spcAft>
              <a:buNone/>
            </a:pPr>
            <a:r>
              <a:rPr lang="es-MX" sz="1800">
                <a:solidFill>
                  <a:srgbClr val="595959"/>
                </a:solidFill>
                <a:latin typeface="Arial"/>
                <a:ea typeface="Arial"/>
                <a:cs typeface="Arial"/>
                <a:sym typeface="Arial"/>
              </a:rPr>
              <a:t>Conocer</a:t>
            </a:r>
            <a:r>
              <a:rPr lang="es-MX" sz="1800">
                <a:solidFill>
                  <a:srgbClr val="595959"/>
                </a:solidFill>
              </a:rPr>
              <a:t> la estructura interna de los datos, para simplificar el espacio problema</a:t>
            </a:r>
            <a:r>
              <a:rPr lang="es-MX" sz="1800">
                <a:solidFill>
                  <a:srgbClr val="595959"/>
                </a:solidFill>
                <a:latin typeface="Arial"/>
                <a:ea typeface="Arial"/>
                <a:cs typeface="Arial"/>
                <a:sym typeface="Arial"/>
              </a:rPr>
              <a:t>[1</a:t>
            </a:r>
            <a:r>
              <a:rPr lang="es-MX" sz="1800">
                <a:solidFill>
                  <a:srgbClr val="595959"/>
                </a:solidFill>
              </a:rPr>
              <a:t>3</a:t>
            </a:r>
            <a:r>
              <a:rPr lang="es-MX" sz="1800">
                <a:solidFill>
                  <a:srgbClr val="595959"/>
                </a:solidFill>
                <a:latin typeface="Arial"/>
                <a:ea typeface="Arial"/>
                <a:cs typeface="Arial"/>
                <a:sym typeface="Arial"/>
              </a:rPr>
              <a:t>].</a:t>
            </a:r>
            <a:endParaRPr/>
          </a:p>
        </p:txBody>
      </p:sp>
      <p:sp>
        <p:nvSpPr>
          <p:cNvPr id="174" name="Google Shape;174;p23"/>
          <p:cNvSpPr txBox="1"/>
          <p:nvPr/>
        </p:nvSpPr>
        <p:spPr>
          <a:xfrm>
            <a:off x="8534401" y="152400"/>
            <a:ext cx="457200" cy="338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i="1" lang="es-MX" sz="1600">
                <a:solidFill>
                  <a:schemeClr val="dk1"/>
                </a:solidFill>
                <a:latin typeface="Calibri"/>
                <a:ea typeface="Calibri"/>
                <a:cs typeface="Calibri"/>
                <a:sym typeface="Calibri"/>
              </a:rPr>
              <a:t>‹#›</a:t>
            </a:fld>
            <a:endParaRPr i="1" sz="1600">
              <a:solidFill>
                <a:schemeClr val="dk1"/>
              </a:solidFill>
              <a:latin typeface="Calibri"/>
              <a:ea typeface="Calibri"/>
              <a:cs typeface="Calibri"/>
              <a:sym typeface="Calibri"/>
            </a:endParaRPr>
          </a:p>
        </p:txBody>
      </p:sp>
      <p:pic>
        <p:nvPicPr>
          <p:cNvPr id="175" name="Google Shape;175;p23"/>
          <p:cNvPicPr preferRelativeResize="0"/>
          <p:nvPr/>
        </p:nvPicPr>
        <p:blipFill>
          <a:blip r:embed="rId3">
            <a:alphaModFix/>
          </a:blip>
          <a:stretch>
            <a:fillRect/>
          </a:stretch>
        </p:blipFill>
        <p:spPr>
          <a:xfrm>
            <a:off x="1420950" y="2499475"/>
            <a:ext cx="6302098" cy="354492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9" name="Shape 179"/>
        <p:cNvGrpSpPr/>
        <p:nvPr/>
      </p:nvGrpSpPr>
      <p:grpSpPr>
        <a:xfrm>
          <a:off x="0" y="0"/>
          <a:ext cx="0" cy="0"/>
          <a:chOff x="0" y="0"/>
          <a:chExt cx="0" cy="0"/>
        </a:xfrm>
      </p:grpSpPr>
      <p:sp>
        <p:nvSpPr>
          <p:cNvPr id="180" name="Google Shape;180;p24"/>
          <p:cNvSpPr txBox="1"/>
          <p:nvPr/>
        </p:nvSpPr>
        <p:spPr>
          <a:xfrm>
            <a:off x="304800" y="152400"/>
            <a:ext cx="7239000" cy="55399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MX" sz="3000">
                <a:solidFill>
                  <a:srgbClr val="E36C09"/>
                </a:solidFill>
                <a:latin typeface="Arial"/>
                <a:ea typeface="Arial"/>
                <a:cs typeface="Arial"/>
                <a:sym typeface="Arial"/>
              </a:rPr>
              <a:t>Marco Teórico</a:t>
            </a:r>
            <a:endParaRPr/>
          </a:p>
        </p:txBody>
      </p:sp>
      <p:sp>
        <p:nvSpPr>
          <p:cNvPr id="181" name="Google Shape;181;p24"/>
          <p:cNvSpPr txBox="1"/>
          <p:nvPr/>
        </p:nvSpPr>
        <p:spPr>
          <a:xfrm>
            <a:off x="304812" y="1143000"/>
            <a:ext cx="7315200" cy="9849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MX" sz="2000">
                <a:solidFill>
                  <a:srgbClr val="953734"/>
                </a:solidFill>
                <a:latin typeface="Arial"/>
                <a:ea typeface="Arial"/>
                <a:cs typeface="Arial"/>
                <a:sym typeface="Arial"/>
              </a:rPr>
              <a:t>Redes neuronales</a:t>
            </a:r>
            <a:endParaRPr/>
          </a:p>
          <a:p>
            <a:pPr indent="0" lvl="0" marL="0" marR="0" rtl="0" algn="l">
              <a:spcBef>
                <a:spcPts val="0"/>
              </a:spcBef>
              <a:spcAft>
                <a:spcPts val="0"/>
              </a:spcAft>
              <a:buNone/>
            </a:pPr>
            <a:r>
              <a:rPr b="1" lang="es-MX" sz="2000">
                <a:solidFill>
                  <a:srgbClr val="953734"/>
                </a:solidFill>
                <a:latin typeface="Arial"/>
                <a:ea typeface="Arial"/>
                <a:cs typeface="Arial"/>
                <a:sym typeface="Arial"/>
              </a:rPr>
              <a:t>  </a:t>
            </a:r>
            <a:endParaRPr/>
          </a:p>
          <a:p>
            <a:pPr indent="0" lvl="0" marL="0" marR="0" rtl="0" algn="l">
              <a:spcBef>
                <a:spcPts val="0"/>
              </a:spcBef>
              <a:spcAft>
                <a:spcPts val="0"/>
              </a:spcAft>
              <a:buNone/>
            </a:pPr>
            <a:r>
              <a:rPr lang="es-MX" sz="1800">
                <a:solidFill>
                  <a:srgbClr val="595959"/>
                </a:solidFill>
                <a:latin typeface="Arial"/>
                <a:ea typeface="Arial"/>
                <a:cs typeface="Arial"/>
                <a:sym typeface="Arial"/>
              </a:rPr>
              <a:t>Neurona modelada matemáticamente [7].</a:t>
            </a:r>
            <a:endParaRPr/>
          </a:p>
        </p:txBody>
      </p:sp>
      <p:sp>
        <p:nvSpPr>
          <p:cNvPr id="182" name="Google Shape;182;p24"/>
          <p:cNvSpPr txBox="1"/>
          <p:nvPr/>
        </p:nvSpPr>
        <p:spPr>
          <a:xfrm>
            <a:off x="8534401" y="152400"/>
            <a:ext cx="457200"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i="1" lang="es-MX" sz="1600">
                <a:solidFill>
                  <a:schemeClr val="dk1"/>
                </a:solidFill>
                <a:latin typeface="Calibri"/>
                <a:ea typeface="Calibri"/>
                <a:cs typeface="Calibri"/>
                <a:sym typeface="Calibri"/>
              </a:rPr>
              <a:t>‹#›</a:t>
            </a:fld>
            <a:endParaRPr i="1" sz="1600">
              <a:solidFill>
                <a:schemeClr val="dk1"/>
              </a:solidFill>
              <a:latin typeface="Calibri"/>
              <a:ea typeface="Calibri"/>
              <a:cs typeface="Calibri"/>
              <a:sym typeface="Calibri"/>
            </a:endParaRPr>
          </a:p>
        </p:txBody>
      </p:sp>
      <p:pic>
        <p:nvPicPr>
          <p:cNvPr descr="Resultado de imagen para redes neuronales modelo matematico" id="183" name="Google Shape;183;p24"/>
          <p:cNvPicPr preferRelativeResize="0"/>
          <p:nvPr/>
        </p:nvPicPr>
        <p:blipFill rotWithShape="1">
          <a:blip r:embed="rId3">
            <a:alphaModFix/>
          </a:blip>
          <a:srcRect b="0" l="0" r="0" t="0"/>
          <a:stretch/>
        </p:blipFill>
        <p:spPr>
          <a:xfrm>
            <a:off x="1016550" y="2127875"/>
            <a:ext cx="6888012" cy="37814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7" name="Shape 187"/>
        <p:cNvGrpSpPr/>
        <p:nvPr/>
      </p:nvGrpSpPr>
      <p:grpSpPr>
        <a:xfrm>
          <a:off x="0" y="0"/>
          <a:ext cx="0" cy="0"/>
          <a:chOff x="0" y="0"/>
          <a:chExt cx="0" cy="0"/>
        </a:xfrm>
      </p:grpSpPr>
      <p:sp>
        <p:nvSpPr>
          <p:cNvPr id="188" name="Google Shape;188;p25"/>
          <p:cNvSpPr txBox="1"/>
          <p:nvPr/>
        </p:nvSpPr>
        <p:spPr>
          <a:xfrm>
            <a:off x="304800" y="152400"/>
            <a:ext cx="7239000" cy="554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MX" sz="3000">
                <a:solidFill>
                  <a:srgbClr val="E36C09"/>
                </a:solidFill>
                <a:latin typeface="Arial"/>
                <a:ea typeface="Arial"/>
                <a:cs typeface="Arial"/>
                <a:sym typeface="Arial"/>
              </a:rPr>
              <a:t>Marco Teórico</a:t>
            </a:r>
            <a:endParaRPr/>
          </a:p>
        </p:txBody>
      </p:sp>
      <p:sp>
        <p:nvSpPr>
          <p:cNvPr id="189" name="Google Shape;189;p25"/>
          <p:cNvSpPr txBox="1"/>
          <p:nvPr/>
        </p:nvSpPr>
        <p:spPr>
          <a:xfrm>
            <a:off x="343678" y="1114425"/>
            <a:ext cx="5295000" cy="34779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MX" sz="2000">
                <a:solidFill>
                  <a:srgbClr val="953734"/>
                </a:solidFill>
              </a:rPr>
              <a:t>Deep Learning[18]</a:t>
            </a:r>
            <a:endParaRPr/>
          </a:p>
          <a:p>
            <a:pPr indent="0" lvl="0" marL="0" marR="0" rtl="0" algn="l">
              <a:spcBef>
                <a:spcPts val="0"/>
              </a:spcBef>
              <a:spcAft>
                <a:spcPts val="0"/>
              </a:spcAft>
              <a:buNone/>
            </a:pPr>
            <a:r>
              <a:rPr b="1" lang="es-MX" sz="2000">
                <a:solidFill>
                  <a:srgbClr val="953734"/>
                </a:solidFill>
                <a:latin typeface="Arial"/>
                <a:ea typeface="Arial"/>
                <a:cs typeface="Arial"/>
                <a:sym typeface="Arial"/>
              </a:rPr>
              <a:t>  </a:t>
            </a:r>
            <a:endParaRPr/>
          </a:p>
          <a:p>
            <a:pPr indent="0" lvl="0" marL="0" marR="0" rtl="0" algn="l">
              <a:spcBef>
                <a:spcPts val="0"/>
              </a:spcBef>
              <a:spcAft>
                <a:spcPts val="0"/>
              </a:spcAft>
              <a:buNone/>
            </a:pPr>
            <a:r>
              <a:t/>
            </a:r>
            <a:endParaRPr sz="1800">
              <a:solidFill>
                <a:srgbClr val="595959"/>
              </a:solidFill>
              <a:latin typeface="Arial"/>
              <a:ea typeface="Arial"/>
              <a:cs typeface="Arial"/>
              <a:sym typeface="Arial"/>
            </a:endParaRPr>
          </a:p>
        </p:txBody>
      </p:sp>
      <p:sp>
        <p:nvSpPr>
          <p:cNvPr id="190" name="Google Shape;190;p25"/>
          <p:cNvSpPr txBox="1"/>
          <p:nvPr/>
        </p:nvSpPr>
        <p:spPr>
          <a:xfrm>
            <a:off x="8534401" y="152400"/>
            <a:ext cx="457200" cy="338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i="1" lang="es-MX" sz="1600">
                <a:solidFill>
                  <a:schemeClr val="dk1"/>
                </a:solidFill>
                <a:latin typeface="Calibri"/>
                <a:ea typeface="Calibri"/>
                <a:cs typeface="Calibri"/>
                <a:sym typeface="Calibri"/>
              </a:rPr>
              <a:t>‹#›</a:t>
            </a:fld>
            <a:endParaRPr i="1" sz="1600">
              <a:solidFill>
                <a:schemeClr val="dk1"/>
              </a:solidFill>
              <a:latin typeface="Calibri"/>
              <a:ea typeface="Calibri"/>
              <a:cs typeface="Calibri"/>
              <a:sym typeface="Calibri"/>
            </a:endParaRPr>
          </a:p>
        </p:txBody>
      </p:sp>
      <p:pic>
        <p:nvPicPr>
          <p:cNvPr id="191" name="Google Shape;191;p25"/>
          <p:cNvPicPr preferRelativeResize="0"/>
          <p:nvPr/>
        </p:nvPicPr>
        <p:blipFill>
          <a:blip r:embed="rId3">
            <a:alphaModFix/>
          </a:blip>
          <a:stretch>
            <a:fillRect/>
          </a:stretch>
        </p:blipFill>
        <p:spPr>
          <a:xfrm>
            <a:off x="304800" y="2066008"/>
            <a:ext cx="6738926" cy="3950167"/>
          </a:xfrm>
          <a:prstGeom prst="rect">
            <a:avLst/>
          </a:prstGeom>
          <a:noFill/>
          <a:ln>
            <a:noFill/>
          </a:ln>
        </p:spPr>
      </p:pic>
      <p:pic>
        <p:nvPicPr>
          <p:cNvPr id="192" name="Google Shape;192;p25"/>
          <p:cNvPicPr preferRelativeResize="0"/>
          <p:nvPr/>
        </p:nvPicPr>
        <p:blipFill>
          <a:blip r:embed="rId4">
            <a:alphaModFix/>
          </a:blip>
          <a:stretch>
            <a:fillRect/>
          </a:stretch>
        </p:blipFill>
        <p:spPr>
          <a:xfrm>
            <a:off x="5094200" y="1036651"/>
            <a:ext cx="3335649" cy="24800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6" name="Shape 196"/>
        <p:cNvGrpSpPr/>
        <p:nvPr/>
      </p:nvGrpSpPr>
      <p:grpSpPr>
        <a:xfrm>
          <a:off x="0" y="0"/>
          <a:ext cx="0" cy="0"/>
          <a:chOff x="0" y="0"/>
          <a:chExt cx="0" cy="0"/>
        </a:xfrm>
      </p:grpSpPr>
      <p:pic>
        <p:nvPicPr>
          <p:cNvPr descr="Resultado de imagen para decisiones de markov" id="197" name="Google Shape;197;p26"/>
          <p:cNvPicPr preferRelativeResize="0"/>
          <p:nvPr/>
        </p:nvPicPr>
        <p:blipFill rotWithShape="1">
          <a:blip r:embed="rId3">
            <a:alphaModFix/>
          </a:blip>
          <a:srcRect b="0" l="0" r="0" t="0"/>
          <a:stretch/>
        </p:blipFill>
        <p:spPr>
          <a:xfrm>
            <a:off x="129963" y="3108963"/>
            <a:ext cx="4126613" cy="2619375"/>
          </a:xfrm>
          <a:prstGeom prst="rect">
            <a:avLst/>
          </a:prstGeom>
          <a:noFill/>
          <a:ln>
            <a:noFill/>
          </a:ln>
        </p:spPr>
      </p:pic>
      <p:sp>
        <p:nvSpPr>
          <p:cNvPr id="198" name="Google Shape;198;p26"/>
          <p:cNvSpPr txBox="1"/>
          <p:nvPr/>
        </p:nvSpPr>
        <p:spPr>
          <a:xfrm>
            <a:off x="239975" y="152400"/>
            <a:ext cx="7239000" cy="554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MX" sz="3000">
                <a:solidFill>
                  <a:srgbClr val="E36C09"/>
                </a:solidFill>
                <a:latin typeface="Arial"/>
                <a:ea typeface="Arial"/>
                <a:cs typeface="Arial"/>
                <a:sym typeface="Arial"/>
              </a:rPr>
              <a:t>Marco Teórico</a:t>
            </a:r>
            <a:endParaRPr/>
          </a:p>
        </p:txBody>
      </p:sp>
      <p:sp>
        <p:nvSpPr>
          <p:cNvPr id="199" name="Google Shape;199;p26"/>
          <p:cNvSpPr txBox="1"/>
          <p:nvPr/>
        </p:nvSpPr>
        <p:spPr>
          <a:xfrm>
            <a:off x="239975" y="1062575"/>
            <a:ext cx="5295000" cy="805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MX" sz="2000">
                <a:solidFill>
                  <a:srgbClr val="953734"/>
                </a:solidFill>
              </a:rPr>
              <a:t>Q-Learning[18]</a:t>
            </a:r>
            <a:endParaRPr/>
          </a:p>
          <a:p>
            <a:pPr indent="0" lvl="0" marL="0" marR="0" rtl="0" algn="l">
              <a:spcBef>
                <a:spcPts val="0"/>
              </a:spcBef>
              <a:spcAft>
                <a:spcPts val="0"/>
              </a:spcAft>
              <a:buNone/>
            </a:pPr>
            <a:r>
              <a:rPr b="1" lang="es-MX" sz="2000">
                <a:solidFill>
                  <a:srgbClr val="953734"/>
                </a:solidFill>
                <a:latin typeface="Arial"/>
                <a:ea typeface="Arial"/>
                <a:cs typeface="Arial"/>
                <a:sym typeface="Arial"/>
              </a:rPr>
              <a:t> </a:t>
            </a:r>
            <a:endParaRPr sz="1800">
              <a:solidFill>
                <a:srgbClr val="595959"/>
              </a:solidFill>
              <a:latin typeface="Arial"/>
              <a:ea typeface="Arial"/>
              <a:cs typeface="Arial"/>
              <a:sym typeface="Arial"/>
            </a:endParaRPr>
          </a:p>
          <a:p>
            <a:pPr indent="0" lvl="0" marL="0" marR="0" rtl="0" algn="l">
              <a:spcBef>
                <a:spcPts val="0"/>
              </a:spcBef>
              <a:spcAft>
                <a:spcPts val="0"/>
              </a:spcAft>
              <a:buNone/>
            </a:pPr>
            <a:r>
              <a:t/>
            </a:r>
            <a:endParaRPr sz="1800">
              <a:solidFill>
                <a:srgbClr val="595959"/>
              </a:solidFill>
              <a:latin typeface="Arial"/>
              <a:ea typeface="Arial"/>
              <a:cs typeface="Arial"/>
              <a:sym typeface="Arial"/>
            </a:endParaRPr>
          </a:p>
        </p:txBody>
      </p:sp>
      <p:sp>
        <p:nvSpPr>
          <p:cNvPr id="200" name="Google Shape;200;p26"/>
          <p:cNvSpPr txBox="1"/>
          <p:nvPr/>
        </p:nvSpPr>
        <p:spPr>
          <a:xfrm>
            <a:off x="8534401" y="152400"/>
            <a:ext cx="457200" cy="338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i="1" lang="es-MX" sz="1600">
                <a:solidFill>
                  <a:schemeClr val="dk1"/>
                </a:solidFill>
                <a:latin typeface="Calibri"/>
                <a:ea typeface="Calibri"/>
                <a:cs typeface="Calibri"/>
                <a:sym typeface="Calibri"/>
              </a:rPr>
              <a:t>‹#›</a:t>
            </a:fld>
            <a:endParaRPr i="1" sz="1600">
              <a:solidFill>
                <a:schemeClr val="dk1"/>
              </a:solidFill>
              <a:latin typeface="Calibri"/>
              <a:ea typeface="Calibri"/>
              <a:cs typeface="Calibri"/>
              <a:sym typeface="Calibri"/>
            </a:endParaRPr>
          </a:p>
        </p:txBody>
      </p:sp>
      <p:pic>
        <p:nvPicPr>
          <p:cNvPr id="201" name="Google Shape;201;p26"/>
          <p:cNvPicPr preferRelativeResize="0"/>
          <p:nvPr/>
        </p:nvPicPr>
        <p:blipFill>
          <a:blip r:embed="rId4">
            <a:alphaModFix/>
          </a:blip>
          <a:stretch>
            <a:fillRect/>
          </a:stretch>
        </p:blipFill>
        <p:spPr>
          <a:xfrm>
            <a:off x="4168075" y="2357835"/>
            <a:ext cx="4769400" cy="3162300"/>
          </a:xfrm>
          <a:prstGeom prst="rect">
            <a:avLst/>
          </a:prstGeom>
          <a:noFill/>
          <a:ln>
            <a:noFill/>
          </a:ln>
        </p:spPr>
      </p:pic>
      <p:sp>
        <p:nvSpPr>
          <p:cNvPr id="202" name="Google Shape;202;p26"/>
          <p:cNvSpPr txBox="1"/>
          <p:nvPr/>
        </p:nvSpPr>
        <p:spPr>
          <a:xfrm>
            <a:off x="5680125" y="5595325"/>
            <a:ext cx="2919000" cy="41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MX"/>
              <a:t>Tabla de Q de recompensas</a:t>
            </a:r>
            <a:endParaRPr b="1"/>
          </a:p>
        </p:txBody>
      </p:sp>
      <p:pic>
        <p:nvPicPr>
          <p:cNvPr id="203" name="Google Shape;203;p26"/>
          <p:cNvPicPr preferRelativeResize="0"/>
          <p:nvPr/>
        </p:nvPicPr>
        <p:blipFill>
          <a:blip r:embed="rId5">
            <a:alphaModFix/>
          </a:blip>
          <a:stretch>
            <a:fillRect/>
          </a:stretch>
        </p:blipFill>
        <p:spPr>
          <a:xfrm>
            <a:off x="1500650" y="1663500"/>
            <a:ext cx="6648450" cy="6191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7" name="Shape 207"/>
        <p:cNvGrpSpPr/>
        <p:nvPr/>
      </p:nvGrpSpPr>
      <p:grpSpPr>
        <a:xfrm>
          <a:off x="0" y="0"/>
          <a:ext cx="0" cy="0"/>
          <a:chOff x="0" y="0"/>
          <a:chExt cx="0" cy="0"/>
        </a:xfrm>
      </p:grpSpPr>
      <p:sp>
        <p:nvSpPr>
          <p:cNvPr id="208" name="Google Shape;208;p27"/>
          <p:cNvSpPr txBox="1"/>
          <p:nvPr/>
        </p:nvSpPr>
        <p:spPr>
          <a:xfrm>
            <a:off x="304800" y="152400"/>
            <a:ext cx="7239000" cy="554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MX" sz="3000">
                <a:solidFill>
                  <a:srgbClr val="E36C09"/>
                </a:solidFill>
                <a:latin typeface="Arial"/>
                <a:ea typeface="Arial"/>
                <a:cs typeface="Arial"/>
                <a:sym typeface="Arial"/>
              </a:rPr>
              <a:t>Marco Teórico</a:t>
            </a:r>
            <a:endParaRPr/>
          </a:p>
        </p:txBody>
      </p:sp>
      <p:sp>
        <p:nvSpPr>
          <p:cNvPr id="209" name="Google Shape;209;p27"/>
          <p:cNvSpPr txBox="1"/>
          <p:nvPr/>
        </p:nvSpPr>
        <p:spPr>
          <a:xfrm>
            <a:off x="239975" y="1062575"/>
            <a:ext cx="5295000" cy="805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MX" sz="2000">
                <a:solidFill>
                  <a:srgbClr val="953734"/>
                </a:solidFill>
              </a:rPr>
              <a:t>Q-Learning</a:t>
            </a:r>
            <a:endParaRPr/>
          </a:p>
          <a:p>
            <a:pPr indent="0" lvl="0" marL="0" marR="0" rtl="0" algn="l">
              <a:spcBef>
                <a:spcPts val="0"/>
              </a:spcBef>
              <a:spcAft>
                <a:spcPts val="0"/>
              </a:spcAft>
              <a:buNone/>
            </a:pPr>
            <a:r>
              <a:rPr b="1" lang="es-MX" sz="2000">
                <a:solidFill>
                  <a:srgbClr val="953734"/>
                </a:solidFill>
                <a:latin typeface="Arial"/>
                <a:ea typeface="Arial"/>
                <a:cs typeface="Arial"/>
                <a:sym typeface="Arial"/>
              </a:rPr>
              <a:t> </a:t>
            </a:r>
            <a:endParaRPr sz="1800">
              <a:solidFill>
                <a:srgbClr val="595959"/>
              </a:solidFill>
              <a:latin typeface="Arial"/>
              <a:ea typeface="Arial"/>
              <a:cs typeface="Arial"/>
              <a:sym typeface="Arial"/>
            </a:endParaRPr>
          </a:p>
          <a:p>
            <a:pPr indent="0" lvl="0" marL="0" marR="0" rtl="0" algn="l">
              <a:spcBef>
                <a:spcPts val="0"/>
              </a:spcBef>
              <a:spcAft>
                <a:spcPts val="0"/>
              </a:spcAft>
              <a:buNone/>
            </a:pPr>
            <a:r>
              <a:t/>
            </a:r>
            <a:endParaRPr sz="1800">
              <a:solidFill>
                <a:srgbClr val="595959"/>
              </a:solidFill>
              <a:latin typeface="Arial"/>
              <a:ea typeface="Arial"/>
              <a:cs typeface="Arial"/>
              <a:sym typeface="Arial"/>
            </a:endParaRPr>
          </a:p>
        </p:txBody>
      </p:sp>
      <p:sp>
        <p:nvSpPr>
          <p:cNvPr id="210" name="Google Shape;210;p27"/>
          <p:cNvSpPr txBox="1"/>
          <p:nvPr/>
        </p:nvSpPr>
        <p:spPr>
          <a:xfrm>
            <a:off x="8534401" y="152400"/>
            <a:ext cx="457200" cy="338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i="1" lang="es-MX" sz="1600">
                <a:solidFill>
                  <a:schemeClr val="dk1"/>
                </a:solidFill>
                <a:latin typeface="Calibri"/>
                <a:ea typeface="Calibri"/>
                <a:cs typeface="Calibri"/>
                <a:sym typeface="Calibri"/>
              </a:rPr>
              <a:t>‹#›</a:t>
            </a:fld>
            <a:endParaRPr i="1" sz="1600">
              <a:solidFill>
                <a:schemeClr val="dk1"/>
              </a:solidFill>
              <a:latin typeface="Calibri"/>
              <a:ea typeface="Calibri"/>
              <a:cs typeface="Calibri"/>
              <a:sym typeface="Calibri"/>
            </a:endParaRPr>
          </a:p>
        </p:txBody>
      </p:sp>
      <p:pic>
        <p:nvPicPr>
          <p:cNvPr descr="Resultado de imagen para situaciones imprevistas en conduccion" id="211" name="Google Shape;211;p27"/>
          <p:cNvPicPr preferRelativeResize="0"/>
          <p:nvPr/>
        </p:nvPicPr>
        <p:blipFill rotWithShape="1">
          <a:blip r:embed="rId3">
            <a:alphaModFix/>
          </a:blip>
          <a:srcRect b="0" l="0" r="0" t="0"/>
          <a:stretch/>
        </p:blipFill>
        <p:spPr>
          <a:xfrm>
            <a:off x="239970" y="1786450"/>
            <a:ext cx="3882600" cy="2583700"/>
          </a:xfrm>
          <a:prstGeom prst="rect">
            <a:avLst/>
          </a:prstGeom>
          <a:noFill/>
          <a:ln>
            <a:noFill/>
          </a:ln>
        </p:spPr>
      </p:pic>
      <p:sp>
        <p:nvSpPr>
          <p:cNvPr id="212" name="Google Shape;212;p27"/>
          <p:cNvSpPr txBox="1"/>
          <p:nvPr/>
        </p:nvSpPr>
        <p:spPr>
          <a:xfrm>
            <a:off x="4265200" y="3268225"/>
            <a:ext cx="4593600" cy="85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MX" sz="1800">
                <a:latin typeface="Calibri"/>
                <a:ea typeface="Calibri"/>
                <a:cs typeface="Calibri"/>
                <a:sym typeface="Calibri"/>
              </a:rPr>
              <a:t>Datos “crudos” o sin procesamiento generan tablas Q de recompensa exponenciales.[X]</a:t>
            </a:r>
            <a:endParaRPr sz="1800">
              <a:latin typeface="Calibri"/>
              <a:ea typeface="Calibri"/>
              <a:cs typeface="Calibri"/>
              <a:sym typeface="Calibri"/>
            </a:endParaRPr>
          </a:p>
          <a:p>
            <a:pPr indent="0" lvl="0" marL="0" rtl="0" algn="l">
              <a:spcBef>
                <a:spcPts val="0"/>
              </a:spcBef>
              <a:spcAft>
                <a:spcPts val="0"/>
              </a:spcAft>
              <a:buNone/>
            </a:pPr>
            <a:r>
              <a:t/>
            </a:r>
            <a:endParaRPr sz="1800">
              <a:latin typeface="Calibri"/>
              <a:ea typeface="Calibri"/>
              <a:cs typeface="Calibri"/>
              <a:sym typeface="Calibri"/>
            </a:endParaRPr>
          </a:p>
          <a:p>
            <a:pPr indent="0" lvl="0" marL="0" rtl="0" algn="l">
              <a:spcBef>
                <a:spcPts val="0"/>
              </a:spcBef>
              <a:spcAft>
                <a:spcPts val="0"/>
              </a:spcAft>
              <a:buNone/>
            </a:pPr>
            <a:r>
              <a:rPr b="1" lang="es-MX" sz="1800">
                <a:solidFill>
                  <a:srgbClr val="980000"/>
                </a:solidFill>
                <a:latin typeface="Calibri"/>
                <a:ea typeface="Calibri"/>
                <a:cs typeface="Calibri"/>
                <a:sym typeface="Calibri"/>
              </a:rPr>
              <a:t>Ejemplo:</a:t>
            </a:r>
            <a:endParaRPr b="1" sz="1800">
              <a:solidFill>
                <a:srgbClr val="980000"/>
              </a:solidFill>
              <a:latin typeface="Calibri"/>
              <a:ea typeface="Calibri"/>
              <a:cs typeface="Calibri"/>
              <a:sym typeface="Calibri"/>
            </a:endParaRPr>
          </a:p>
        </p:txBody>
      </p:sp>
      <p:pic>
        <p:nvPicPr>
          <p:cNvPr id="213" name="Google Shape;213;p27"/>
          <p:cNvPicPr preferRelativeResize="0"/>
          <p:nvPr/>
        </p:nvPicPr>
        <p:blipFill>
          <a:blip r:embed="rId4">
            <a:alphaModFix/>
          </a:blip>
          <a:stretch>
            <a:fillRect/>
          </a:stretch>
        </p:blipFill>
        <p:spPr>
          <a:xfrm>
            <a:off x="580225" y="4597800"/>
            <a:ext cx="8121568" cy="8762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7" name="Shape 217"/>
        <p:cNvGrpSpPr/>
        <p:nvPr/>
      </p:nvGrpSpPr>
      <p:grpSpPr>
        <a:xfrm>
          <a:off x="0" y="0"/>
          <a:ext cx="0" cy="0"/>
          <a:chOff x="0" y="0"/>
          <a:chExt cx="0" cy="0"/>
        </a:xfrm>
      </p:grpSpPr>
      <p:sp>
        <p:nvSpPr>
          <p:cNvPr id="218" name="Google Shape;218;p28"/>
          <p:cNvSpPr txBox="1"/>
          <p:nvPr/>
        </p:nvSpPr>
        <p:spPr>
          <a:xfrm>
            <a:off x="304800" y="152400"/>
            <a:ext cx="7239000" cy="55399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MX" sz="3000">
                <a:solidFill>
                  <a:srgbClr val="E36C09"/>
                </a:solidFill>
                <a:latin typeface="Arial"/>
                <a:ea typeface="Arial"/>
                <a:cs typeface="Arial"/>
                <a:sym typeface="Arial"/>
              </a:rPr>
              <a:t>Marco Teórico</a:t>
            </a:r>
            <a:endParaRPr/>
          </a:p>
        </p:txBody>
      </p:sp>
      <p:sp>
        <p:nvSpPr>
          <p:cNvPr id="219" name="Google Shape;219;p28"/>
          <p:cNvSpPr txBox="1"/>
          <p:nvPr/>
        </p:nvSpPr>
        <p:spPr>
          <a:xfrm>
            <a:off x="343675" y="1114425"/>
            <a:ext cx="5295000" cy="554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MX" sz="2000">
                <a:solidFill>
                  <a:srgbClr val="953734"/>
                </a:solidFill>
              </a:rPr>
              <a:t>DQN - Deep Q Learning[18]</a:t>
            </a:r>
            <a:endParaRPr/>
          </a:p>
          <a:p>
            <a:pPr indent="0" lvl="0" marL="457200" marR="0" rtl="0" algn="l">
              <a:spcBef>
                <a:spcPts val="0"/>
              </a:spcBef>
              <a:spcAft>
                <a:spcPts val="0"/>
              </a:spcAft>
              <a:buNone/>
            </a:pPr>
            <a:r>
              <a:t/>
            </a:r>
            <a:endParaRPr sz="1800">
              <a:solidFill>
                <a:srgbClr val="595959"/>
              </a:solidFill>
              <a:latin typeface="Arial"/>
              <a:ea typeface="Arial"/>
              <a:cs typeface="Arial"/>
              <a:sym typeface="Arial"/>
            </a:endParaRPr>
          </a:p>
          <a:p>
            <a:pPr indent="0" lvl="0" marL="0" marR="0" rtl="0" algn="l">
              <a:spcBef>
                <a:spcPts val="0"/>
              </a:spcBef>
              <a:spcAft>
                <a:spcPts val="0"/>
              </a:spcAft>
              <a:buNone/>
            </a:pPr>
            <a:r>
              <a:t/>
            </a:r>
            <a:endParaRPr sz="1800">
              <a:solidFill>
                <a:srgbClr val="595959"/>
              </a:solidFill>
              <a:latin typeface="Arial"/>
              <a:ea typeface="Arial"/>
              <a:cs typeface="Arial"/>
              <a:sym typeface="Arial"/>
            </a:endParaRPr>
          </a:p>
        </p:txBody>
      </p:sp>
      <p:sp>
        <p:nvSpPr>
          <p:cNvPr id="220" name="Google Shape;220;p28"/>
          <p:cNvSpPr txBox="1"/>
          <p:nvPr/>
        </p:nvSpPr>
        <p:spPr>
          <a:xfrm>
            <a:off x="8534401" y="152400"/>
            <a:ext cx="457200"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i="1" lang="es-MX" sz="1600">
                <a:solidFill>
                  <a:schemeClr val="dk1"/>
                </a:solidFill>
                <a:latin typeface="Calibri"/>
                <a:ea typeface="Calibri"/>
                <a:cs typeface="Calibri"/>
                <a:sym typeface="Calibri"/>
              </a:rPr>
              <a:t>‹#›</a:t>
            </a:fld>
            <a:endParaRPr i="1" sz="1600">
              <a:solidFill>
                <a:schemeClr val="dk1"/>
              </a:solidFill>
              <a:latin typeface="Calibri"/>
              <a:ea typeface="Calibri"/>
              <a:cs typeface="Calibri"/>
              <a:sym typeface="Calibri"/>
            </a:endParaRPr>
          </a:p>
        </p:txBody>
      </p:sp>
      <p:pic>
        <p:nvPicPr>
          <p:cNvPr id="221" name="Google Shape;221;p28"/>
          <p:cNvPicPr preferRelativeResize="0"/>
          <p:nvPr/>
        </p:nvPicPr>
        <p:blipFill rotWithShape="1">
          <a:blip r:embed="rId3">
            <a:alphaModFix/>
          </a:blip>
          <a:srcRect b="0" l="56068" r="22865" t="0"/>
          <a:stretch/>
        </p:blipFill>
        <p:spPr>
          <a:xfrm>
            <a:off x="342988" y="2310688"/>
            <a:ext cx="2184325" cy="1118675"/>
          </a:xfrm>
          <a:prstGeom prst="rect">
            <a:avLst/>
          </a:prstGeom>
          <a:noFill/>
          <a:ln>
            <a:noFill/>
          </a:ln>
        </p:spPr>
      </p:pic>
      <p:pic>
        <p:nvPicPr>
          <p:cNvPr descr="Resultado de imagen para situaciones imprevistas en conduccion" id="222" name="Google Shape;222;p28"/>
          <p:cNvPicPr preferRelativeResize="0"/>
          <p:nvPr/>
        </p:nvPicPr>
        <p:blipFill rotWithShape="1">
          <a:blip r:embed="rId4">
            <a:alphaModFix/>
          </a:blip>
          <a:srcRect b="0" l="0" r="0" t="0"/>
          <a:stretch/>
        </p:blipFill>
        <p:spPr>
          <a:xfrm>
            <a:off x="136275" y="3429000"/>
            <a:ext cx="2597747" cy="1776125"/>
          </a:xfrm>
          <a:prstGeom prst="rect">
            <a:avLst/>
          </a:prstGeom>
          <a:noFill/>
          <a:ln>
            <a:noFill/>
          </a:ln>
        </p:spPr>
      </p:pic>
      <p:sp>
        <p:nvSpPr>
          <p:cNvPr id="223" name="Google Shape;223;p28"/>
          <p:cNvSpPr/>
          <p:nvPr/>
        </p:nvSpPr>
        <p:spPr>
          <a:xfrm>
            <a:off x="2802472" y="3368075"/>
            <a:ext cx="673200" cy="554100"/>
          </a:xfrm>
          <a:prstGeom prst="rightArrow">
            <a:avLst>
              <a:gd fmla="val 50000" name="adj1"/>
              <a:gd fmla="val 50000" name="adj2"/>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28"/>
          <p:cNvSpPr/>
          <p:nvPr/>
        </p:nvSpPr>
        <p:spPr>
          <a:xfrm>
            <a:off x="3544125" y="2310700"/>
            <a:ext cx="2651886" cy="2305962"/>
          </a:xfrm>
          <a:prstGeom prst="flowChartMultidocumen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s-MX"/>
              <a:t>Red Profunda:</a:t>
            </a:r>
            <a:endParaRPr b="1"/>
          </a:p>
          <a:p>
            <a:pPr indent="0" lvl="0" marL="0" rtl="0" algn="l">
              <a:spcBef>
                <a:spcPts val="0"/>
              </a:spcBef>
              <a:spcAft>
                <a:spcPts val="0"/>
              </a:spcAft>
              <a:buNone/>
            </a:pPr>
            <a:r>
              <a:rPr lang="es-MX"/>
              <a:t> - Extrae características relevantes de la imagen</a:t>
            </a:r>
            <a:endParaRPr/>
          </a:p>
          <a:p>
            <a:pPr indent="0" lvl="0" marL="0" rtl="0" algn="l">
              <a:spcBef>
                <a:spcPts val="0"/>
              </a:spcBef>
              <a:spcAft>
                <a:spcPts val="0"/>
              </a:spcAft>
              <a:buNone/>
            </a:pPr>
            <a:r>
              <a:rPr lang="es-MX"/>
              <a:t> - Aproxima el valor Q para cada una de las acciones posibles</a:t>
            </a:r>
            <a:endParaRPr/>
          </a:p>
          <a:p>
            <a:pPr indent="0" lvl="0" marL="0" rtl="0" algn="l">
              <a:spcBef>
                <a:spcPts val="0"/>
              </a:spcBef>
              <a:spcAft>
                <a:spcPts val="0"/>
              </a:spcAft>
              <a:buNone/>
            </a:pPr>
            <a:r>
              <a:t/>
            </a:r>
            <a:endParaRPr/>
          </a:p>
        </p:txBody>
      </p:sp>
      <p:sp>
        <p:nvSpPr>
          <p:cNvPr id="225" name="Google Shape;225;p28"/>
          <p:cNvSpPr/>
          <p:nvPr/>
        </p:nvSpPr>
        <p:spPr>
          <a:xfrm>
            <a:off x="6992175" y="1746438"/>
            <a:ext cx="1455900" cy="674100"/>
          </a:xfrm>
          <a:prstGeom prst="snip2DiagRect">
            <a:avLst>
              <a:gd fmla="val 0" name="adj1"/>
              <a:gd fmla="val 16667" name="adj2"/>
            </a:avLst>
          </a:prstGeom>
          <a:solidFill>
            <a:srgbClr val="A0C94A"/>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MX"/>
              <a:t>Valor Q, Accion 1</a:t>
            </a:r>
            <a:endParaRPr b="1"/>
          </a:p>
        </p:txBody>
      </p:sp>
      <p:sp>
        <p:nvSpPr>
          <p:cNvPr id="226" name="Google Shape;226;p28"/>
          <p:cNvSpPr/>
          <p:nvPr/>
        </p:nvSpPr>
        <p:spPr>
          <a:xfrm>
            <a:off x="6992175" y="2816875"/>
            <a:ext cx="1455900" cy="674100"/>
          </a:xfrm>
          <a:prstGeom prst="snip2DiagRect">
            <a:avLst>
              <a:gd fmla="val 0" name="adj1"/>
              <a:gd fmla="val 16667" name="adj2"/>
            </a:avLst>
          </a:prstGeom>
          <a:solidFill>
            <a:srgbClr val="A0C94A"/>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MX"/>
              <a:t>Valor Q, Accion 2</a:t>
            </a:r>
            <a:endParaRPr b="1"/>
          </a:p>
        </p:txBody>
      </p:sp>
      <p:sp>
        <p:nvSpPr>
          <p:cNvPr id="227" name="Google Shape;227;p28"/>
          <p:cNvSpPr/>
          <p:nvPr/>
        </p:nvSpPr>
        <p:spPr>
          <a:xfrm>
            <a:off x="6992175" y="4531025"/>
            <a:ext cx="1455900" cy="674100"/>
          </a:xfrm>
          <a:prstGeom prst="snip2DiagRect">
            <a:avLst>
              <a:gd fmla="val 0" name="adj1"/>
              <a:gd fmla="val 16667" name="adj2"/>
            </a:avLst>
          </a:prstGeom>
          <a:solidFill>
            <a:srgbClr val="A0C94A"/>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MX"/>
              <a:t>Valor Q, Accion N</a:t>
            </a:r>
            <a:endParaRPr b="1"/>
          </a:p>
        </p:txBody>
      </p:sp>
      <p:sp>
        <p:nvSpPr>
          <p:cNvPr id="228" name="Google Shape;228;p28"/>
          <p:cNvSpPr/>
          <p:nvPr/>
        </p:nvSpPr>
        <p:spPr>
          <a:xfrm>
            <a:off x="7661775" y="3705125"/>
            <a:ext cx="116700" cy="103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28"/>
          <p:cNvSpPr/>
          <p:nvPr/>
        </p:nvSpPr>
        <p:spPr>
          <a:xfrm>
            <a:off x="7661775" y="4018075"/>
            <a:ext cx="116700" cy="103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28"/>
          <p:cNvSpPr/>
          <p:nvPr/>
        </p:nvSpPr>
        <p:spPr>
          <a:xfrm>
            <a:off x="7661775" y="4331050"/>
            <a:ext cx="116700" cy="103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31" name="Google Shape;231;p28"/>
          <p:cNvCxnSpPr>
            <a:stCxn id="224" idx="3"/>
            <a:endCxn id="225" idx="2"/>
          </p:cNvCxnSpPr>
          <p:nvPr/>
        </p:nvCxnSpPr>
        <p:spPr>
          <a:xfrm flipH="1" rot="10800000">
            <a:off x="6196011" y="2083381"/>
            <a:ext cx="796200" cy="1380300"/>
          </a:xfrm>
          <a:prstGeom prst="straightConnector1">
            <a:avLst/>
          </a:prstGeom>
          <a:noFill/>
          <a:ln cap="flat" cmpd="sng" w="9525">
            <a:solidFill>
              <a:schemeClr val="dk2"/>
            </a:solidFill>
            <a:prstDash val="solid"/>
            <a:round/>
            <a:headEnd len="med" w="med" type="none"/>
            <a:tailEnd len="med" w="med" type="triangle"/>
          </a:ln>
        </p:spPr>
      </p:cxnSp>
      <p:cxnSp>
        <p:nvCxnSpPr>
          <p:cNvPr id="232" name="Google Shape;232;p28"/>
          <p:cNvCxnSpPr>
            <a:stCxn id="224" idx="3"/>
            <a:endCxn id="226" idx="2"/>
          </p:cNvCxnSpPr>
          <p:nvPr/>
        </p:nvCxnSpPr>
        <p:spPr>
          <a:xfrm flipH="1" rot="10800000">
            <a:off x="6196011" y="3153781"/>
            <a:ext cx="796200" cy="309900"/>
          </a:xfrm>
          <a:prstGeom prst="straightConnector1">
            <a:avLst/>
          </a:prstGeom>
          <a:noFill/>
          <a:ln cap="flat" cmpd="sng" w="9525">
            <a:solidFill>
              <a:schemeClr val="dk2"/>
            </a:solidFill>
            <a:prstDash val="solid"/>
            <a:round/>
            <a:headEnd len="med" w="med" type="none"/>
            <a:tailEnd len="med" w="med" type="triangle"/>
          </a:ln>
        </p:spPr>
      </p:cxnSp>
      <p:cxnSp>
        <p:nvCxnSpPr>
          <p:cNvPr id="233" name="Google Shape;233;p28"/>
          <p:cNvCxnSpPr>
            <a:stCxn id="224" idx="3"/>
            <a:endCxn id="227" idx="2"/>
          </p:cNvCxnSpPr>
          <p:nvPr/>
        </p:nvCxnSpPr>
        <p:spPr>
          <a:xfrm>
            <a:off x="6196011" y="3463681"/>
            <a:ext cx="796200" cy="1404300"/>
          </a:xfrm>
          <a:prstGeom prst="straightConnector1">
            <a:avLst/>
          </a:prstGeom>
          <a:noFill/>
          <a:ln cap="flat" cmpd="sng" w="9525">
            <a:solidFill>
              <a:schemeClr val="dk2"/>
            </a:solidFill>
            <a:prstDash val="solid"/>
            <a:round/>
            <a:headEnd len="med" w="med" type="none"/>
            <a:tailEnd len="med" w="med" type="triangle"/>
          </a:ln>
        </p:spPr>
      </p:cxnSp>
      <p:cxnSp>
        <p:nvCxnSpPr>
          <p:cNvPr id="234" name="Google Shape;234;p28"/>
          <p:cNvCxnSpPr>
            <a:stCxn id="224" idx="3"/>
          </p:cNvCxnSpPr>
          <p:nvPr/>
        </p:nvCxnSpPr>
        <p:spPr>
          <a:xfrm>
            <a:off x="6196011" y="3463681"/>
            <a:ext cx="804600" cy="5007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8" name="Shape 238"/>
        <p:cNvGrpSpPr/>
        <p:nvPr/>
      </p:nvGrpSpPr>
      <p:grpSpPr>
        <a:xfrm>
          <a:off x="0" y="0"/>
          <a:ext cx="0" cy="0"/>
          <a:chOff x="0" y="0"/>
          <a:chExt cx="0" cy="0"/>
        </a:xfrm>
      </p:grpSpPr>
      <p:sp>
        <p:nvSpPr>
          <p:cNvPr id="239" name="Google Shape;239;p29"/>
          <p:cNvSpPr txBox="1"/>
          <p:nvPr/>
        </p:nvSpPr>
        <p:spPr>
          <a:xfrm>
            <a:off x="304800" y="152400"/>
            <a:ext cx="7239000" cy="55399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MX" sz="3000">
                <a:solidFill>
                  <a:srgbClr val="E36C09"/>
                </a:solidFill>
                <a:latin typeface="Arial"/>
                <a:ea typeface="Arial"/>
                <a:cs typeface="Arial"/>
                <a:sym typeface="Arial"/>
              </a:rPr>
              <a:t>Marco Teórico</a:t>
            </a:r>
            <a:endParaRPr/>
          </a:p>
        </p:txBody>
      </p:sp>
      <p:sp>
        <p:nvSpPr>
          <p:cNvPr id="240" name="Google Shape;240;p29"/>
          <p:cNvSpPr txBox="1"/>
          <p:nvPr/>
        </p:nvSpPr>
        <p:spPr>
          <a:xfrm>
            <a:off x="304800" y="1100263"/>
            <a:ext cx="7772400" cy="9849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MX" sz="2000">
                <a:solidFill>
                  <a:srgbClr val="953734"/>
                </a:solidFill>
                <a:latin typeface="Arial"/>
                <a:ea typeface="Arial"/>
                <a:cs typeface="Arial"/>
                <a:sym typeface="Arial"/>
              </a:rPr>
              <a:t>Geometría de Redes:</a:t>
            </a:r>
            <a:endParaRPr/>
          </a:p>
          <a:p>
            <a:pPr indent="0" lvl="0" marL="0" marR="0" rtl="0" algn="l">
              <a:spcBef>
                <a:spcPts val="0"/>
              </a:spcBef>
              <a:spcAft>
                <a:spcPts val="0"/>
              </a:spcAft>
              <a:buNone/>
            </a:pPr>
            <a:r>
              <a:t/>
            </a:r>
            <a:endParaRPr b="1" sz="2000">
              <a:solidFill>
                <a:srgbClr val="953734"/>
              </a:solidFill>
              <a:latin typeface="Arial"/>
              <a:ea typeface="Arial"/>
              <a:cs typeface="Arial"/>
              <a:sym typeface="Arial"/>
            </a:endParaRPr>
          </a:p>
          <a:p>
            <a:pPr indent="0" lvl="0" marL="0" marR="0" rtl="0" algn="l">
              <a:spcBef>
                <a:spcPts val="0"/>
              </a:spcBef>
              <a:spcAft>
                <a:spcPts val="0"/>
              </a:spcAft>
              <a:buNone/>
            </a:pPr>
            <a:r>
              <a:rPr lang="es-MX" sz="1800">
                <a:solidFill>
                  <a:srgbClr val="595959"/>
                </a:solidFill>
                <a:latin typeface="Arial"/>
                <a:ea typeface="Arial"/>
                <a:cs typeface="Arial"/>
                <a:sym typeface="Arial"/>
              </a:rPr>
              <a:t>Capas totalmente conectadas de VGG, ResNet y AlexNet [9][10][11]</a:t>
            </a:r>
            <a:r>
              <a:rPr lang="es-MX" sz="1800">
                <a:solidFill>
                  <a:srgbClr val="595959"/>
                </a:solidFill>
              </a:rPr>
              <a:t>[16]</a:t>
            </a:r>
            <a:endParaRPr/>
          </a:p>
        </p:txBody>
      </p:sp>
      <p:sp>
        <p:nvSpPr>
          <p:cNvPr id="241" name="Google Shape;241;p29"/>
          <p:cNvSpPr txBox="1"/>
          <p:nvPr/>
        </p:nvSpPr>
        <p:spPr>
          <a:xfrm>
            <a:off x="8534401" y="152400"/>
            <a:ext cx="457200"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i="1" lang="es-MX" sz="1600">
                <a:solidFill>
                  <a:schemeClr val="dk1"/>
                </a:solidFill>
                <a:latin typeface="Calibri"/>
                <a:ea typeface="Calibri"/>
                <a:cs typeface="Calibri"/>
                <a:sym typeface="Calibri"/>
              </a:rPr>
              <a:t>‹#›</a:t>
            </a:fld>
            <a:endParaRPr i="1" sz="1600">
              <a:solidFill>
                <a:schemeClr val="dk1"/>
              </a:solidFill>
              <a:latin typeface="Calibri"/>
              <a:ea typeface="Calibri"/>
              <a:cs typeface="Calibri"/>
              <a:sym typeface="Calibri"/>
            </a:endParaRPr>
          </a:p>
        </p:txBody>
      </p:sp>
      <p:sp>
        <p:nvSpPr>
          <p:cNvPr id="242" name="Google Shape;242;p29"/>
          <p:cNvSpPr/>
          <p:nvPr/>
        </p:nvSpPr>
        <p:spPr>
          <a:xfrm>
            <a:off x="725450" y="2206745"/>
            <a:ext cx="1905000" cy="304800"/>
          </a:xfrm>
          <a:prstGeom prst="rect">
            <a:avLst/>
          </a:prstGeom>
          <a:solidFill>
            <a:schemeClr val="lt1"/>
          </a:solidFill>
          <a:ln cap="flat" cmpd="sng" w="25400">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s-MX" sz="1800">
                <a:solidFill>
                  <a:schemeClr val="dk1"/>
                </a:solidFill>
                <a:latin typeface="Calibri"/>
                <a:ea typeface="Calibri"/>
                <a:cs typeface="Calibri"/>
                <a:sym typeface="Calibri"/>
              </a:rPr>
              <a:t>Tc-4096</a:t>
            </a:r>
            <a:endParaRPr/>
          </a:p>
        </p:txBody>
      </p:sp>
      <p:sp>
        <p:nvSpPr>
          <p:cNvPr id="243" name="Google Shape;243;p29"/>
          <p:cNvSpPr/>
          <p:nvPr/>
        </p:nvSpPr>
        <p:spPr>
          <a:xfrm>
            <a:off x="722340" y="2614058"/>
            <a:ext cx="1905000" cy="304800"/>
          </a:xfrm>
          <a:prstGeom prst="rect">
            <a:avLst/>
          </a:prstGeom>
          <a:solidFill>
            <a:schemeClr val="lt1"/>
          </a:solidFill>
          <a:ln cap="flat" cmpd="sng" w="25400">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s-MX" sz="1800">
                <a:solidFill>
                  <a:schemeClr val="dk1"/>
                </a:solidFill>
                <a:latin typeface="Calibri"/>
                <a:ea typeface="Calibri"/>
                <a:cs typeface="Calibri"/>
                <a:sym typeface="Calibri"/>
              </a:rPr>
              <a:t>Tc-4096</a:t>
            </a:r>
            <a:endParaRPr/>
          </a:p>
        </p:txBody>
      </p:sp>
      <p:sp>
        <p:nvSpPr>
          <p:cNvPr id="244" name="Google Shape;244;p29"/>
          <p:cNvSpPr/>
          <p:nvPr/>
        </p:nvSpPr>
        <p:spPr>
          <a:xfrm>
            <a:off x="3392450" y="2206745"/>
            <a:ext cx="1905000" cy="304800"/>
          </a:xfrm>
          <a:prstGeom prst="rect">
            <a:avLst/>
          </a:prstGeom>
          <a:solidFill>
            <a:schemeClr val="lt1"/>
          </a:solidFill>
          <a:ln cap="flat" cmpd="sng" w="25400">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s-MX" sz="1800">
                <a:solidFill>
                  <a:schemeClr val="dk1"/>
                </a:solidFill>
                <a:latin typeface="Calibri"/>
                <a:ea typeface="Calibri"/>
                <a:cs typeface="Calibri"/>
                <a:sym typeface="Calibri"/>
              </a:rPr>
              <a:t>Tc-1000</a:t>
            </a:r>
            <a:endParaRPr/>
          </a:p>
        </p:txBody>
      </p:sp>
      <p:sp>
        <p:nvSpPr>
          <p:cNvPr id="245" name="Google Shape;245;p29"/>
          <p:cNvSpPr/>
          <p:nvPr/>
        </p:nvSpPr>
        <p:spPr>
          <a:xfrm>
            <a:off x="5754650" y="2206745"/>
            <a:ext cx="1905000" cy="304800"/>
          </a:xfrm>
          <a:prstGeom prst="rect">
            <a:avLst/>
          </a:prstGeom>
          <a:solidFill>
            <a:schemeClr val="lt1"/>
          </a:solidFill>
          <a:ln cap="flat" cmpd="sng" w="25400">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s-MX" sz="1800">
                <a:solidFill>
                  <a:schemeClr val="dk1"/>
                </a:solidFill>
                <a:latin typeface="Calibri"/>
                <a:ea typeface="Calibri"/>
                <a:cs typeface="Calibri"/>
                <a:sym typeface="Calibri"/>
              </a:rPr>
              <a:t>Tc-4096</a:t>
            </a:r>
            <a:endParaRPr/>
          </a:p>
        </p:txBody>
      </p:sp>
      <p:sp>
        <p:nvSpPr>
          <p:cNvPr id="246" name="Google Shape;246;p29"/>
          <p:cNvSpPr/>
          <p:nvPr/>
        </p:nvSpPr>
        <p:spPr>
          <a:xfrm>
            <a:off x="5751540" y="2643894"/>
            <a:ext cx="1905000" cy="304800"/>
          </a:xfrm>
          <a:prstGeom prst="rect">
            <a:avLst/>
          </a:prstGeom>
          <a:solidFill>
            <a:schemeClr val="lt1"/>
          </a:solidFill>
          <a:ln cap="flat" cmpd="sng" w="25400">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s-MX" sz="1800">
                <a:solidFill>
                  <a:schemeClr val="dk1"/>
                </a:solidFill>
                <a:latin typeface="Calibri"/>
                <a:ea typeface="Calibri"/>
                <a:cs typeface="Calibri"/>
                <a:sym typeface="Calibri"/>
              </a:rPr>
              <a:t>Tc-4096</a:t>
            </a:r>
            <a:endParaRPr/>
          </a:p>
        </p:txBody>
      </p:sp>
      <p:sp>
        <p:nvSpPr>
          <p:cNvPr id="247" name="Google Shape;247;p29"/>
          <p:cNvSpPr/>
          <p:nvPr/>
        </p:nvSpPr>
        <p:spPr>
          <a:xfrm>
            <a:off x="1158157" y="3030456"/>
            <a:ext cx="1033500" cy="304800"/>
          </a:xfrm>
          <a:prstGeom prst="rect">
            <a:avLst/>
          </a:prstGeom>
          <a:solidFill>
            <a:schemeClr val="lt1"/>
          </a:solidFill>
          <a:ln cap="flat" cmpd="sng" w="25400">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s-MX" sz="1800">
                <a:solidFill>
                  <a:schemeClr val="dk1"/>
                </a:solidFill>
                <a:latin typeface="Calibri"/>
                <a:ea typeface="Calibri"/>
                <a:cs typeface="Calibri"/>
                <a:sym typeface="Calibri"/>
              </a:rPr>
              <a:t>Tc-1000</a:t>
            </a:r>
            <a:endParaRPr/>
          </a:p>
        </p:txBody>
      </p:sp>
      <p:sp>
        <p:nvSpPr>
          <p:cNvPr id="248" name="Google Shape;248;p29"/>
          <p:cNvSpPr txBox="1"/>
          <p:nvPr/>
        </p:nvSpPr>
        <p:spPr>
          <a:xfrm>
            <a:off x="1030250" y="3541637"/>
            <a:ext cx="1219200" cy="2538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s-MX" sz="1050">
                <a:solidFill>
                  <a:schemeClr val="dk1"/>
                </a:solidFill>
                <a:latin typeface="Calibri"/>
                <a:ea typeface="Calibri"/>
                <a:cs typeface="Calibri"/>
                <a:sym typeface="Calibri"/>
              </a:rPr>
              <a:t>Fig. Dense AlexNet</a:t>
            </a:r>
            <a:endParaRPr sz="1050">
              <a:solidFill>
                <a:schemeClr val="dk1"/>
              </a:solidFill>
              <a:latin typeface="Calibri"/>
              <a:ea typeface="Calibri"/>
              <a:cs typeface="Calibri"/>
              <a:sym typeface="Calibri"/>
            </a:endParaRPr>
          </a:p>
        </p:txBody>
      </p:sp>
      <p:sp>
        <p:nvSpPr>
          <p:cNvPr id="249" name="Google Shape;249;p29"/>
          <p:cNvSpPr txBox="1"/>
          <p:nvPr/>
        </p:nvSpPr>
        <p:spPr>
          <a:xfrm>
            <a:off x="3732240" y="3541637"/>
            <a:ext cx="1219200" cy="2538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s-MX" sz="1050">
                <a:solidFill>
                  <a:schemeClr val="dk1"/>
                </a:solidFill>
                <a:latin typeface="Calibri"/>
                <a:ea typeface="Calibri"/>
                <a:cs typeface="Calibri"/>
                <a:sym typeface="Calibri"/>
              </a:rPr>
              <a:t>Fig. Dense ResNet</a:t>
            </a:r>
            <a:endParaRPr sz="1050">
              <a:solidFill>
                <a:schemeClr val="dk1"/>
              </a:solidFill>
              <a:latin typeface="Calibri"/>
              <a:ea typeface="Calibri"/>
              <a:cs typeface="Calibri"/>
              <a:sym typeface="Calibri"/>
            </a:endParaRPr>
          </a:p>
        </p:txBody>
      </p:sp>
      <p:sp>
        <p:nvSpPr>
          <p:cNvPr id="250" name="Google Shape;250;p29"/>
          <p:cNvSpPr txBox="1"/>
          <p:nvPr/>
        </p:nvSpPr>
        <p:spPr>
          <a:xfrm>
            <a:off x="6094440" y="3535718"/>
            <a:ext cx="1219200" cy="2538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s-MX" sz="1050">
                <a:solidFill>
                  <a:schemeClr val="dk1"/>
                </a:solidFill>
                <a:latin typeface="Calibri"/>
                <a:ea typeface="Calibri"/>
                <a:cs typeface="Calibri"/>
                <a:sym typeface="Calibri"/>
              </a:rPr>
              <a:t>Fig. Dense VGG</a:t>
            </a:r>
            <a:endParaRPr/>
          </a:p>
        </p:txBody>
      </p:sp>
      <p:sp>
        <p:nvSpPr>
          <p:cNvPr id="251" name="Google Shape;251;p29"/>
          <p:cNvSpPr/>
          <p:nvPr/>
        </p:nvSpPr>
        <p:spPr>
          <a:xfrm>
            <a:off x="6187357" y="3074888"/>
            <a:ext cx="1033500" cy="304800"/>
          </a:xfrm>
          <a:prstGeom prst="rect">
            <a:avLst/>
          </a:prstGeom>
          <a:solidFill>
            <a:schemeClr val="lt1"/>
          </a:solidFill>
          <a:ln cap="flat" cmpd="sng" w="25400">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s-MX" sz="1800">
                <a:solidFill>
                  <a:schemeClr val="dk1"/>
                </a:solidFill>
                <a:latin typeface="Calibri"/>
                <a:ea typeface="Calibri"/>
                <a:cs typeface="Calibri"/>
                <a:sym typeface="Calibri"/>
              </a:rPr>
              <a:t>Tc-1000</a:t>
            </a:r>
            <a:endParaRPr/>
          </a:p>
        </p:txBody>
      </p:sp>
      <p:sp>
        <p:nvSpPr>
          <p:cNvPr id="252" name="Google Shape;252;p29"/>
          <p:cNvSpPr txBox="1"/>
          <p:nvPr/>
        </p:nvSpPr>
        <p:spPr>
          <a:xfrm>
            <a:off x="370050" y="3783350"/>
            <a:ext cx="7772400" cy="9849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s-MX" sz="1800">
                <a:solidFill>
                  <a:srgbClr val="595959"/>
                </a:solidFill>
                <a:latin typeface="Arial"/>
                <a:ea typeface="Arial"/>
                <a:cs typeface="Arial"/>
                <a:sym typeface="Arial"/>
              </a:rPr>
              <a:t>Geometría triangular o piramidal en redes neuronales [12]</a:t>
            </a:r>
            <a:endParaRPr/>
          </a:p>
        </p:txBody>
      </p:sp>
      <p:sp>
        <p:nvSpPr>
          <p:cNvPr id="253" name="Google Shape;253;p29"/>
          <p:cNvSpPr txBox="1"/>
          <p:nvPr/>
        </p:nvSpPr>
        <p:spPr>
          <a:xfrm>
            <a:off x="2961229" y="7551390"/>
            <a:ext cx="3351900" cy="2538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s-MX" sz="1050">
                <a:solidFill>
                  <a:schemeClr val="dk1"/>
                </a:solidFill>
                <a:latin typeface="Calibri"/>
                <a:ea typeface="Calibri"/>
                <a:cs typeface="Calibri"/>
                <a:sym typeface="Calibri"/>
              </a:rPr>
              <a:t>Fig. Arquitectura del Codificador y Decodificador [19]</a:t>
            </a:r>
            <a:endParaRPr/>
          </a:p>
        </p:txBody>
      </p:sp>
      <p:pic>
        <p:nvPicPr>
          <p:cNvPr id="254" name="Google Shape;254;p29"/>
          <p:cNvPicPr preferRelativeResize="0"/>
          <p:nvPr/>
        </p:nvPicPr>
        <p:blipFill rotWithShape="1">
          <a:blip r:embed="rId3">
            <a:alphaModFix/>
          </a:blip>
          <a:srcRect b="0" l="0" r="0" t="0"/>
          <a:stretch/>
        </p:blipFill>
        <p:spPr>
          <a:xfrm>
            <a:off x="2543850" y="4205473"/>
            <a:ext cx="4186658" cy="18032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8" name="Shape 258"/>
        <p:cNvGrpSpPr/>
        <p:nvPr/>
      </p:nvGrpSpPr>
      <p:grpSpPr>
        <a:xfrm>
          <a:off x="0" y="0"/>
          <a:ext cx="0" cy="0"/>
          <a:chOff x="0" y="0"/>
          <a:chExt cx="0" cy="0"/>
        </a:xfrm>
      </p:grpSpPr>
      <p:sp>
        <p:nvSpPr>
          <p:cNvPr id="259" name="Google Shape;259;p30"/>
          <p:cNvSpPr txBox="1"/>
          <p:nvPr/>
        </p:nvSpPr>
        <p:spPr>
          <a:xfrm>
            <a:off x="304800" y="152400"/>
            <a:ext cx="7239000" cy="554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MX" sz="3000">
                <a:solidFill>
                  <a:srgbClr val="E36C09"/>
                </a:solidFill>
                <a:latin typeface="Arial"/>
                <a:ea typeface="Arial"/>
                <a:cs typeface="Arial"/>
                <a:sym typeface="Arial"/>
              </a:rPr>
              <a:t>Antecedentes</a:t>
            </a:r>
            <a:endParaRPr/>
          </a:p>
        </p:txBody>
      </p:sp>
      <p:sp>
        <p:nvSpPr>
          <p:cNvPr id="260" name="Google Shape;260;p30"/>
          <p:cNvSpPr txBox="1"/>
          <p:nvPr/>
        </p:nvSpPr>
        <p:spPr>
          <a:xfrm>
            <a:off x="304800" y="990600"/>
            <a:ext cx="8458200" cy="4863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MX" sz="2000">
                <a:solidFill>
                  <a:srgbClr val="953734"/>
                </a:solidFill>
                <a:latin typeface="Arial"/>
                <a:ea typeface="Arial"/>
                <a:cs typeface="Arial"/>
                <a:sym typeface="Arial"/>
              </a:rPr>
              <a:t>Navegación Autónoma en </a:t>
            </a:r>
            <a:r>
              <a:rPr b="1" lang="es-MX" sz="2000">
                <a:solidFill>
                  <a:srgbClr val="953734"/>
                </a:solidFill>
              </a:rPr>
              <a:t>tráfico</a:t>
            </a:r>
            <a:endParaRPr/>
          </a:p>
          <a:p>
            <a:pPr indent="0" lvl="0" marL="0" marR="0" rtl="0" algn="l">
              <a:spcBef>
                <a:spcPts val="0"/>
              </a:spcBef>
              <a:spcAft>
                <a:spcPts val="0"/>
              </a:spcAft>
              <a:buNone/>
            </a:pPr>
            <a:r>
              <a:rPr b="1" lang="es-MX" sz="2000">
                <a:solidFill>
                  <a:srgbClr val="953734"/>
                </a:solidFill>
                <a:latin typeface="Arial"/>
                <a:ea typeface="Arial"/>
                <a:cs typeface="Arial"/>
                <a:sym typeface="Arial"/>
              </a:rPr>
              <a:t> </a:t>
            </a:r>
            <a:r>
              <a:rPr b="1" lang="es-MX" sz="1800">
                <a:solidFill>
                  <a:srgbClr val="953734"/>
                </a:solidFill>
                <a:latin typeface="Calibri"/>
                <a:ea typeface="Calibri"/>
                <a:cs typeface="Calibri"/>
                <a:sym typeface="Calibri"/>
              </a:rPr>
              <a:t> </a:t>
            </a:r>
            <a:endParaRPr sz="1800">
              <a:latin typeface="Calibri"/>
              <a:ea typeface="Calibri"/>
              <a:cs typeface="Calibri"/>
              <a:sym typeface="Calibri"/>
            </a:endParaRPr>
          </a:p>
          <a:p>
            <a:pPr indent="-342900" lvl="0" marL="457200" rtl="0" algn="l">
              <a:spcBef>
                <a:spcPts val="0"/>
              </a:spcBef>
              <a:spcAft>
                <a:spcPts val="0"/>
              </a:spcAft>
              <a:buSzPts val="1800"/>
              <a:buFont typeface="Calibri"/>
              <a:buChar char="●"/>
            </a:pPr>
            <a:r>
              <a:rPr lang="es-MX" sz="1800">
                <a:solidFill>
                  <a:srgbClr val="595959"/>
                </a:solidFill>
              </a:rPr>
              <a:t>“</a:t>
            </a:r>
            <a:r>
              <a:rPr lang="es-MX" sz="1800">
                <a:solidFill>
                  <a:schemeClr val="dk1"/>
                </a:solidFill>
                <a:latin typeface="Calibri"/>
                <a:ea typeface="Calibri"/>
                <a:cs typeface="Calibri"/>
                <a:sym typeface="Calibri"/>
              </a:rPr>
              <a:t>Deeptraffic: Driving fast through dense traffic with deep reinforcement learning”</a:t>
            </a:r>
            <a:r>
              <a:rPr lang="es-MX" sz="1800">
                <a:solidFill>
                  <a:srgbClr val="595959"/>
                </a:solidFill>
              </a:rPr>
              <a:t>[5]</a:t>
            </a:r>
            <a:endParaRPr sz="1800">
              <a:solidFill>
                <a:srgbClr val="595959"/>
              </a:solidFill>
            </a:endParaRPr>
          </a:p>
          <a:p>
            <a:pPr indent="0" lvl="0" marL="457200" rtl="0" algn="l">
              <a:spcBef>
                <a:spcPts val="0"/>
              </a:spcBef>
              <a:spcAft>
                <a:spcPts val="0"/>
              </a:spcAft>
              <a:buNone/>
            </a:pPr>
            <a:r>
              <a:t/>
            </a:r>
            <a:endParaRPr sz="1800">
              <a:solidFill>
                <a:srgbClr val="595959"/>
              </a:solidFill>
            </a:endParaRPr>
          </a:p>
          <a:p>
            <a:pPr indent="-342900" lvl="0" marL="457200" rtl="0" algn="l">
              <a:spcBef>
                <a:spcPts val="0"/>
              </a:spcBef>
              <a:spcAft>
                <a:spcPts val="0"/>
              </a:spcAft>
              <a:buSzPts val="1800"/>
              <a:buFont typeface="Calibri"/>
              <a:buChar char="●"/>
            </a:pPr>
            <a:r>
              <a:rPr lang="es-MX" sz="1800">
                <a:solidFill>
                  <a:srgbClr val="595959"/>
                </a:solidFill>
              </a:rPr>
              <a:t>“</a:t>
            </a:r>
            <a:r>
              <a:rPr lang="es-MX" sz="1800">
                <a:solidFill>
                  <a:schemeClr val="dk1"/>
                </a:solidFill>
                <a:latin typeface="Calibri"/>
                <a:ea typeface="Calibri"/>
                <a:cs typeface="Calibri"/>
                <a:sym typeface="Calibri"/>
              </a:rPr>
              <a:t>Probabilistic vehicle trajectory prediction over occupancy grid map via recurrent neural network”</a:t>
            </a:r>
            <a:r>
              <a:rPr lang="es-MX" sz="1800">
                <a:solidFill>
                  <a:srgbClr val="595959"/>
                </a:solidFill>
              </a:rPr>
              <a:t>[6] </a:t>
            </a:r>
            <a:endParaRPr sz="1800">
              <a:solidFill>
                <a:srgbClr val="595959"/>
              </a:solidFill>
            </a:endParaRPr>
          </a:p>
          <a:p>
            <a:pPr indent="0" lvl="0" marL="457200" rtl="0" algn="l">
              <a:spcBef>
                <a:spcPts val="0"/>
              </a:spcBef>
              <a:spcAft>
                <a:spcPts val="0"/>
              </a:spcAft>
              <a:buNone/>
            </a:pPr>
            <a:r>
              <a:t/>
            </a:r>
            <a:endParaRPr sz="1800">
              <a:solidFill>
                <a:srgbClr val="595959"/>
              </a:solidFill>
            </a:endParaRPr>
          </a:p>
          <a:p>
            <a:pPr indent="-294299" lvl="0" marL="395999" marR="0" rtl="0" algn="l">
              <a:lnSpc>
                <a:spcPct val="100000"/>
              </a:lnSpc>
              <a:spcBef>
                <a:spcPts val="0"/>
              </a:spcBef>
              <a:spcAft>
                <a:spcPts val="0"/>
              </a:spcAft>
              <a:buSzPts val="1800"/>
              <a:buFont typeface="Calibri"/>
              <a:buChar char="●"/>
            </a:pPr>
            <a:r>
              <a:rPr lang="es-MX" sz="1800">
                <a:latin typeface="Calibri"/>
                <a:ea typeface="Calibri"/>
                <a:cs typeface="Calibri"/>
                <a:sym typeface="Calibri"/>
              </a:rPr>
              <a:t>“</a:t>
            </a:r>
            <a:r>
              <a:rPr lang="es-MX" sz="1800">
                <a:latin typeface="Calibri"/>
                <a:ea typeface="Calibri"/>
                <a:cs typeface="Calibri"/>
                <a:sym typeface="Calibri"/>
              </a:rPr>
              <a:t>Automated Speed and Lane Change Decision Making using Deep Reinforcement Learning</a:t>
            </a:r>
            <a:r>
              <a:rPr lang="es-MX" sz="1800">
                <a:latin typeface="Calibri"/>
                <a:ea typeface="Calibri"/>
                <a:cs typeface="Calibri"/>
                <a:sym typeface="Calibri"/>
              </a:rPr>
              <a:t>”[19]</a:t>
            </a:r>
            <a:endParaRPr sz="1800">
              <a:latin typeface="Calibri"/>
              <a:ea typeface="Calibri"/>
              <a:cs typeface="Calibri"/>
              <a:sym typeface="Calibri"/>
            </a:endParaRPr>
          </a:p>
          <a:p>
            <a:pPr indent="0" lvl="0" marL="0" marR="0" rtl="0" algn="l">
              <a:lnSpc>
                <a:spcPct val="100000"/>
              </a:lnSpc>
              <a:spcBef>
                <a:spcPts val="0"/>
              </a:spcBef>
              <a:spcAft>
                <a:spcPts val="0"/>
              </a:spcAft>
              <a:buNone/>
            </a:pPr>
            <a:r>
              <a:t/>
            </a:r>
            <a:endParaRPr sz="1800">
              <a:latin typeface="Calibri"/>
              <a:ea typeface="Calibri"/>
              <a:cs typeface="Calibri"/>
              <a:sym typeface="Calibri"/>
            </a:endParaRPr>
          </a:p>
          <a:p>
            <a:pPr indent="-294299" lvl="0" marL="395999" marR="0" rtl="0" algn="l">
              <a:lnSpc>
                <a:spcPct val="100000"/>
              </a:lnSpc>
              <a:spcBef>
                <a:spcPts val="0"/>
              </a:spcBef>
              <a:spcAft>
                <a:spcPts val="0"/>
              </a:spcAft>
              <a:buSzPts val="1800"/>
              <a:buFont typeface="Calibri"/>
              <a:buChar char="●"/>
            </a:pPr>
            <a:r>
              <a:rPr lang="es-MX" sz="1800">
                <a:latin typeface="Calibri"/>
                <a:ea typeface="Calibri"/>
                <a:cs typeface="Calibri"/>
                <a:sym typeface="Calibri"/>
              </a:rPr>
              <a:t>“Safe, Multi-Agent, Reinforcement Learning for Autonomous Driving”</a:t>
            </a:r>
            <a:r>
              <a:rPr lang="es-MX" sz="1800">
                <a:solidFill>
                  <a:schemeClr val="dk1"/>
                </a:solidFill>
                <a:latin typeface="Calibri"/>
                <a:ea typeface="Calibri"/>
                <a:cs typeface="Calibri"/>
                <a:sym typeface="Calibri"/>
              </a:rPr>
              <a:t>[20]</a:t>
            </a:r>
            <a:endParaRPr sz="1800">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t/>
            </a:r>
            <a:endParaRPr sz="1800">
              <a:solidFill>
                <a:schemeClr val="dk1"/>
              </a:solidFill>
              <a:latin typeface="Calibri"/>
              <a:ea typeface="Calibri"/>
              <a:cs typeface="Calibri"/>
              <a:sym typeface="Calibri"/>
            </a:endParaRPr>
          </a:p>
          <a:p>
            <a:pPr indent="-342900" lvl="0" marL="457200" rtl="0" algn="l">
              <a:spcBef>
                <a:spcPts val="0"/>
              </a:spcBef>
              <a:spcAft>
                <a:spcPts val="0"/>
              </a:spcAft>
              <a:buClr>
                <a:schemeClr val="dk1"/>
              </a:buClr>
              <a:buSzPts val="1800"/>
              <a:buFont typeface="Calibri"/>
              <a:buChar char="●"/>
            </a:pPr>
            <a:r>
              <a:rPr lang="es-MX" sz="1800">
                <a:solidFill>
                  <a:schemeClr val="dk1"/>
                </a:solidFill>
                <a:latin typeface="Calibri"/>
                <a:ea typeface="Calibri"/>
                <a:cs typeface="Calibri"/>
                <a:sym typeface="Calibri"/>
              </a:rPr>
              <a:t>“Evaluation of the Energy Efﬁciency in a Mixed Trafﬁc with Automated Vehicles and Human Controlled Vehicles”[21]</a:t>
            </a:r>
            <a:endParaRPr sz="1800">
              <a:solidFill>
                <a:schemeClr val="dk1"/>
              </a:solidFill>
              <a:latin typeface="Calibri"/>
              <a:ea typeface="Calibri"/>
              <a:cs typeface="Calibri"/>
              <a:sym typeface="Calibri"/>
            </a:endParaRPr>
          </a:p>
          <a:p>
            <a:pPr indent="0" lvl="0" marL="457200" marR="0" rtl="0" algn="l">
              <a:lnSpc>
                <a:spcPct val="100000"/>
              </a:lnSpc>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100"/>
              <a:buFont typeface="Arial"/>
              <a:buNone/>
            </a:pPr>
            <a:r>
              <a:t/>
            </a:r>
            <a:endParaRPr sz="1800">
              <a:solidFill>
                <a:srgbClr val="595959"/>
              </a:solidFill>
              <a:latin typeface="Calibri"/>
              <a:ea typeface="Calibri"/>
              <a:cs typeface="Calibri"/>
              <a:sym typeface="Calibri"/>
            </a:endParaRPr>
          </a:p>
          <a:p>
            <a:pPr indent="0" lvl="0" marL="0" marR="0" rtl="0" algn="l">
              <a:spcBef>
                <a:spcPts val="0"/>
              </a:spcBef>
              <a:spcAft>
                <a:spcPts val="0"/>
              </a:spcAft>
              <a:buNone/>
            </a:pPr>
            <a:r>
              <a:t/>
            </a:r>
            <a:endParaRPr sz="1800">
              <a:solidFill>
                <a:srgbClr val="595959"/>
              </a:solidFill>
              <a:latin typeface="Calibri"/>
              <a:ea typeface="Calibri"/>
              <a:cs typeface="Calibri"/>
              <a:sym typeface="Calibri"/>
            </a:endParaRPr>
          </a:p>
          <a:p>
            <a:pPr indent="-171450" lvl="0" marL="285750" marR="0" rtl="0" algn="l">
              <a:spcBef>
                <a:spcPts val="0"/>
              </a:spcBef>
              <a:spcAft>
                <a:spcPts val="0"/>
              </a:spcAft>
              <a:buClr>
                <a:schemeClr val="dk1"/>
              </a:buClr>
              <a:buSzPts val="1800"/>
              <a:buFont typeface="Arial"/>
              <a:buNone/>
            </a:pPr>
            <a:r>
              <a:t/>
            </a:r>
            <a:endParaRPr sz="1800">
              <a:solidFill>
                <a:srgbClr val="595959"/>
              </a:solidFill>
              <a:latin typeface="Calibri"/>
              <a:ea typeface="Calibri"/>
              <a:cs typeface="Calibri"/>
              <a:sym typeface="Calibri"/>
            </a:endParaRPr>
          </a:p>
        </p:txBody>
      </p:sp>
      <p:sp>
        <p:nvSpPr>
          <p:cNvPr id="261" name="Google Shape;261;p30"/>
          <p:cNvSpPr txBox="1"/>
          <p:nvPr/>
        </p:nvSpPr>
        <p:spPr>
          <a:xfrm>
            <a:off x="8534401" y="152400"/>
            <a:ext cx="457200" cy="338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i="1" lang="es-MX" sz="1600">
                <a:solidFill>
                  <a:schemeClr val="dk1"/>
                </a:solidFill>
                <a:latin typeface="Calibri"/>
                <a:ea typeface="Calibri"/>
                <a:cs typeface="Calibri"/>
                <a:sym typeface="Calibri"/>
              </a:rPr>
              <a:t>‹#›</a:t>
            </a:fld>
            <a:endParaRPr i="1" sz="1600">
              <a:solidFill>
                <a:schemeClr val="dk1"/>
              </a:solidFill>
              <a:latin typeface="Calibri"/>
              <a:ea typeface="Calibri"/>
              <a:cs typeface="Calibri"/>
              <a:sym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5" name="Shape 265"/>
        <p:cNvGrpSpPr/>
        <p:nvPr/>
      </p:nvGrpSpPr>
      <p:grpSpPr>
        <a:xfrm>
          <a:off x="0" y="0"/>
          <a:ext cx="0" cy="0"/>
          <a:chOff x="0" y="0"/>
          <a:chExt cx="0" cy="0"/>
        </a:xfrm>
      </p:grpSpPr>
      <p:sp>
        <p:nvSpPr>
          <p:cNvPr id="266" name="Google Shape;266;p31"/>
          <p:cNvSpPr txBox="1"/>
          <p:nvPr/>
        </p:nvSpPr>
        <p:spPr>
          <a:xfrm>
            <a:off x="304800" y="152400"/>
            <a:ext cx="7239000" cy="55399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MX" sz="3000">
                <a:solidFill>
                  <a:srgbClr val="E36C09"/>
                </a:solidFill>
                <a:latin typeface="Arial"/>
                <a:ea typeface="Arial"/>
                <a:cs typeface="Arial"/>
                <a:sym typeface="Arial"/>
              </a:rPr>
              <a:t>Descripción de la Propuesta</a:t>
            </a:r>
            <a:endParaRPr/>
          </a:p>
        </p:txBody>
      </p:sp>
      <p:sp>
        <p:nvSpPr>
          <p:cNvPr id="267" name="Google Shape;267;p31"/>
          <p:cNvSpPr txBox="1"/>
          <p:nvPr/>
        </p:nvSpPr>
        <p:spPr>
          <a:xfrm>
            <a:off x="228600" y="1103932"/>
            <a:ext cx="5715000" cy="98488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MX" sz="2000">
                <a:solidFill>
                  <a:srgbClr val="953734"/>
                </a:solidFill>
                <a:latin typeface="Arial"/>
                <a:ea typeface="Arial"/>
                <a:cs typeface="Arial"/>
                <a:sym typeface="Arial"/>
              </a:rPr>
              <a:t>Diagrama General de la Propuesta</a:t>
            </a:r>
            <a:endParaRPr/>
          </a:p>
          <a:p>
            <a:pPr indent="0" lvl="0" marL="0" marR="0" rtl="0" algn="l">
              <a:spcBef>
                <a:spcPts val="0"/>
              </a:spcBef>
              <a:spcAft>
                <a:spcPts val="0"/>
              </a:spcAft>
              <a:buNone/>
            </a:pPr>
            <a:r>
              <a:rPr b="1" lang="es-MX" sz="2000">
                <a:solidFill>
                  <a:srgbClr val="953734"/>
                </a:solidFill>
                <a:latin typeface="Arial"/>
                <a:ea typeface="Arial"/>
                <a:cs typeface="Arial"/>
                <a:sym typeface="Arial"/>
              </a:rPr>
              <a:t>  </a:t>
            </a:r>
            <a:endParaRPr/>
          </a:p>
          <a:p>
            <a:pPr indent="0" lvl="0" marL="0" marR="0" rtl="0" algn="l">
              <a:spcBef>
                <a:spcPts val="0"/>
              </a:spcBef>
              <a:spcAft>
                <a:spcPts val="0"/>
              </a:spcAft>
              <a:buNone/>
            </a:pPr>
            <a:r>
              <a:t/>
            </a:r>
            <a:endParaRPr sz="1800">
              <a:solidFill>
                <a:srgbClr val="595959"/>
              </a:solidFill>
              <a:latin typeface="Arial"/>
              <a:ea typeface="Arial"/>
              <a:cs typeface="Arial"/>
              <a:sym typeface="Arial"/>
            </a:endParaRPr>
          </a:p>
        </p:txBody>
      </p:sp>
      <p:sp>
        <p:nvSpPr>
          <p:cNvPr id="268" name="Google Shape;268;p31"/>
          <p:cNvSpPr txBox="1"/>
          <p:nvPr/>
        </p:nvSpPr>
        <p:spPr>
          <a:xfrm>
            <a:off x="8534401" y="152400"/>
            <a:ext cx="457200"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i="1" lang="es-MX" sz="1600">
                <a:solidFill>
                  <a:schemeClr val="dk1"/>
                </a:solidFill>
                <a:latin typeface="Calibri"/>
                <a:ea typeface="Calibri"/>
                <a:cs typeface="Calibri"/>
                <a:sym typeface="Calibri"/>
              </a:rPr>
              <a:t>‹#›</a:t>
            </a:fld>
            <a:endParaRPr i="1" sz="1600">
              <a:solidFill>
                <a:schemeClr val="dk1"/>
              </a:solidFill>
              <a:latin typeface="Calibri"/>
              <a:ea typeface="Calibri"/>
              <a:cs typeface="Calibri"/>
              <a:sym typeface="Calibri"/>
            </a:endParaRPr>
          </a:p>
        </p:txBody>
      </p:sp>
      <p:pic>
        <p:nvPicPr>
          <p:cNvPr descr="A screenshot of a social media post&#10;&#10;Description generated with very high confidence" id="269" name="Google Shape;269;p31"/>
          <p:cNvPicPr preferRelativeResize="0"/>
          <p:nvPr/>
        </p:nvPicPr>
        <p:blipFill rotWithShape="1">
          <a:blip r:embed="rId3">
            <a:alphaModFix/>
          </a:blip>
          <a:srcRect b="0" l="0" r="0" t="0"/>
          <a:stretch/>
        </p:blipFill>
        <p:spPr>
          <a:xfrm>
            <a:off x="533400" y="1477832"/>
            <a:ext cx="7810500" cy="4593318"/>
          </a:xfrm>
          <a:prstGeom prst="rect">
            <a:avLst/>
          </a:prstGeom>
          <a:noFill/>
          <a:ln>
            <a:noFill/>
          </a:ln>
        </p:spPr>
      </p:pic>
      <p:grpSp>
        <p:nvGrpSpPr>
          <p:cNvPr id="270" name="Google Shape;270;p31"/>
          <p:cNvGrpSpPr/>
          <p:nvPr/>
        </p:nvGrpSpPr>
        <p:grpSpPr>
          <a:xfrm>
            <a:off x="5465250" y="3110412"/>
            <a:ext cx="632353" cy="637187"/>
            <a:chOff x="7899575" y="4611225"/>
            <a:chExt cx="1244300" cy="1299850"/>
          </a:xfrm>
        </p:grpSpPr>
        <p:pic>
          <p:nvPicPr>
            <p:cNvPr id="271" name="Google Shape;271;p31"/>
            <p:cNvPicPr preferRelativeResize="0"/>
            <p:nvPr/>
          </p:nvPicPr>
          <p:blipFill>
            <a:blip r:embed="rId4">
              <a:alphaModFix/>
            </a:blip>
            <a:stretch>
              <a:fillRect/>
            </a:stretch>
          </p:blipFill>
          <p:spPr>
            <a:xfrm>
              <a:off x="7899575" y="5026050"/>
              <a:ext cx="492450" cy="683350"/>
            </a:xfrm>
            <a:prstGeom prst="rect">
              <a:avLst/>
            </a:prstGeom>
            <a:noFill/>
            <a:ln>
              <a:noFill/>
            </a:ln>
          </p:spPr>
        </p:pic>
        <p:pic>
          <p:nvPicPr>
            <p:cNvPr id="272" name="Google Shape;272;p31"/>
            <p:cNvPicPr preferRelativeResize="0"/>
            <p:nvPr/>
          </p:nvPicPr>
          <p:blipFill>
            <a:blip r:embed="rId4">
              <a:alphaModFix/>
            </a:blip>
            <a:stretch>
              <a:fillRect/>
            </a:stretch>
          </p:blipFill>
          <p:spPr>
            <a:xfrm>
              <a:off x="8219550" y="4611225"/>
              <a:ext cx="492450" cy="683350"/>
            </a:xfrm>
            <a:prstGeom prst="rect">
              <a:avLst/>
            </a:prstGeom>
            <a:noFill/>
            <a:ln>
              <a:noFill/>
            </a:ln>
          </p:spPr>
        </p:pic>
        <p:pic>
          <p:nvPicPr>
            <p:cNvPr id="273" name="Google Shape;273;p31"/>
            <p:cNvPicPr preferRelativeResize="0"/>
            <p:nvPr/>
          </p:nvPicPr>
          <p:blipFill>
            <a:blip r:embed="rId4">
              <a:alphaModFix/>
            </a:blip>
            <a:stretch>
              <a:fillRect/>
            </a:stretch>
          </p:blipFill>
          <p:spPr>
            <a:xfrm>
              <a:off x="8392025" y="5227725"/>
              <a:ext cx="492450" cy="683350"/>
            </a:xfrm>
            <a:prstGeom prst="rect">
              <a:avLst/>
            </a:prstGeom>
            <a:noFill/>
            <a:ln>
              <a:noFill/>
            </a:ln>
          </p:spPr>
        </p:pic>
        <p:pic>
          <p:nvPicPr>
            <p:cNvPr id="274" name="Google Shape;274;p31"/>
            <p:cNvPicPr preferRelativeResize="0"/>
            <p:nvPr/>
          </p:nvPicPr>
          <p:blipFill>
            <a:blip r:embed="rId4">
              <a:alphaModFix/>
            </a:blip>
            <a:stretch>
              <a:fillRect/>
            </a:stretch>
          </p:blipFill>
          <p:spPr>
            <a:xfrm>
              <a:off x="8651425" y="4774250"/>
              <a:ext cx="492450" cy="683350"/>
            </a:xfrm>
            <a:prstGeom prst="rect">
              <a:avLst/>
            </a:prstGeom>
            <a:noFill/>
            <a:ln>
              <a:noFill/>
            </a:ln>
          </p:spPr>
        </p:pic>
      </p:grpSp>
      <p:grpSp>
        <p:nvGrpSpPr>
          <p:cNvPr id="275" name="Google Shape;275;p31"/>
          <p:cNvGrpSpPr/>
          <p:nvPr/>
        </p:nvGrpSpPr>
        <p:grpSpPr>
          <a:xfrm>
            <a:off x="304811" y="1591077"/>
            <a:ext cx="509680" cy="441145"/>
            <a:chOff x="7979425" y="2436400"/>
            <a:chExt cx="954100" cy="734875"/>
          </a:xfrm>
        </p:grpSpPr>
        <p:sp>
          <p:nvSpPr>
            <p:cNvPr id="276" name="Google Shape;276;p31"/>
            <p:cNvSpPr/>
            <p:nvPr/>
          </p:nvSpPr>
          <p:spPr>
            <a:xfrm>
              <a:off x="8392025" y="2436400"/>
              <a:ext cx="541500" cy="554100"/>
            </a:xfrm>
            <a:prstGeom prst="rect">
              <a:avLst/>
            </a:prstGeom>
            <a:solidFill>
              <a:srgbClr val="4A86E8"/>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31"/>
            <p:cNvSpPr/>
            <p:nvPr/>
          </p:nvSpPr>
          <p:spPr>
            <a:xfrm>
              <a:off x="7979425" y="2565275"/>
              <a:ext cx="672000" cy="606000"/>
            </a:xfrm>
            <a:prstGeom prst="triangle">
              <a:avLst>
                <a:gd fmla="val 50000" name="adj"/>
              </a:avLst>
            </a:prstGeom>
            <a:solidFill>
              <a:srgbClr val="93C47D"/>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78" name="Google Shape;278;p31"/>
          <p:cNvPicPr preferRelativeResize="0"/>
          <p:nvPr/>
        </p:nvPicPr>
        <p:blipFill>
          <a:blip r:embed="rId5">
            <a:alphaModFix/>
          </a:blip>
          <a:stretch>
            <a:fillRect/>
          </a:stretch>
        </p:blipFill>
        <p:spPr>
          <a:xfrm>
            <a:off x="228600" y="3745520"/>
            <a:ext cx="553986" cy="553999"/>
          </a:xfrm>
          <a:prstGeom prst="rect">
            <a:avLst/>
          </a:prstGeom>
          <a:noFill/>
          <a:ln>
            <a:noFill/>
          </a:ln>
        </p:spPr>
      </p:pic>
      <p:pic>
        <p:nvPicPr>
          <p:cNvPr id="279" name="Google Shape;279;p31"/>
          <p:cNvPicPr preferRelativeResize="0"/>
          <p:nvPr/>
        </p:nvPicPr>
        <p:blipFill rotWithShape="1">
          <a:blip r:embed="rId6">
            <a:alphaModFix/>
          </a:blip>
          <a:srcRect b="20653" l="21113" r="21309" t="13694"/>
          <a:stretch/>
        </p:blipFill>
        <p:spPr>
          <a:xfrm>
            <a:off x="5640401" y="2032224"/>
            <a:ext cx="457200" cy="4542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 name="Shape 58"/>
        <p:cNvGrpSpPr/>
        <p:nvPr/>
      </p:nvGrpSpPr>
      <p:grpSpPr>
        <a:xfrm>
          <a:off x="0" y="0"/>
          <a:ext cx="0" cy="0"/>
          <a:chOff x="0" y="0"/>
          <a:chExt cx="0" cy="0"/>
        </a:xfrm>
      </p:grpSpPr>
      <p:sp>
        <p:nvSpPr>
          <p:cNvPr id="59" name="Google Shape;59;p14"/>
          <p:cNvSpPr txBox="1"/>
          <p:nvPr/>
        </p:nvSpPr>
        <p:spPr>
          <a:xfrm>
            <a:off x="304800" y="152400"/>
            <a:ext cx="7239000" cy="55399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MX" sz="3000">
                <a:solidFill>
                  <a:srgbClr val="E36C09"/>
                </a:solidFill>
              </a:rPr>
              <a:t>Descripción</a:t>
            </a:r>
            <a:r>
              <a:rPr b="1" lang="es-MX" sz="3000">
                <a:solidFill>
                  <a:srgbClr val="E36C09"/>
                </a:solidFill>
              </a:rPr>
              <a:t> del problema</a:t>
            </a:r>
            <a:endParaRPr/>
          </a:p>
        </p:txBody>
      </p:sp>
      <p:sp>
        <p:nvSpPr>
          <p:cNvPr id="60" name="Google Shape;60;p14"/>
          <p:cNvSpPr txBox="1"/>
          <p:nvPr/>
        </p:nvSpPr>
        <p:spPr>
          <a:xfrm>
            <a:off x="304800" y="1267408"/>
            <a:ext cx="7924800" cy="153888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MX" sz="2000">
                <a:solidFill>
                  <a:srgbClr val="953734"/>
                </a:solidFill>
              </a:rPr>
              <a:t>Tráfico</a:t>
            </a:r>
            <a:endParaRPr/>
          </a:p>
          <a:p>
            <a:pPr indent="0" lvl="0" marL="0" marR="0" rtl="0" algn="l">
              <a:spcBef>
                <a:spcPts val="0"/>
              </a:spcBef>
              <a:spcAft>
                <a:spcPts val="0"/>
              </a:spcAft>
              <a:buNone/>
            </a:pPr>
            <a:r>
              <a:rPr b="1" lang="es-MX" sz="2000">
                <a:solidFill>
                  <a:srgbClr val="953734"/>
                </a:solidFill>
                <a:latin typeface="Arial"/>
                <a:ea typeface="Arial"/>
                <a:cs typeface="Arial"/>
                <a:sym typeface="Arial"/>
              </a:rPr>
              <a:t>  </a:t>
            </a:r>
            <a:endParaRPr/>
          </a:p>
          <a:p>
            <a:pPr indent="0" lvl="0" marL="0" marR="0" rtl="0" algn="l">
              <a:spcBef>
                <a:spcPts val="0"/>
              </a:spcBef>
              <a:spcAft>
                <a:spcPts val="0"/>
              </a:spcAft>
              <a:buNone/>
            </a:pPr>
            <a:r>
              <a:rPr lang="es-MX" sz="1800">
                <a:solidFill>
                  <a:srgbClr val="595959"/>
                </a:solidFill>
                <a:latin typeface="Arial"/>
                <a:ea typeface="Arial"/>
                <a:cs typeface="Arial"/>
                <a:sym typeface="Arial"/>
              </a:rPr>
              <a:t>Las personas gastan hasta 153 horas en el </a:t>
            </a:r>
            <a:r>
              <a:rPr lang="es-MX" sz="1800">
                <a:solidFill>
                  <a:srgbClr val="595959"/>
                </a:solidFill>
              </a:rPr>
              <a:t>tráfico</a:t>
            </a:r>
            <a:r>
              <a:rPr lang="es-MX" sz="1800">
                <a:solidFill>
                  <a:srgbClr val="595959"/>
                </a:solidFill>
                <a:latin typeface="Arial"/>
                <a:ea typeface="Arial"/>
                <a:cs typeface="Arial"/>
                <a:sym typeface="Arial"/>
              </a:rPr>
              <a:t> al año en las ciudades </a:t>
            </a:r>
            <a:r>
              <a:rPr lang="es-MX" sz="1800">
                <a:solidFill>
                  <a:srgbClr val="595959"/>
                </a:solidFill>
              </a:rPr>
              <a:t>más</a:t>
            </a:r>
            <a:r>
              <a:rPr lang="es-MX" sz="1800">
                <a:solidFill>
                  <a:srgbClr val="595959"/>
                </a:solidFill>
                <a:latin typeface="Arial"/>
                <a:ea typeface="Arial"/>
                <a:cs typeface="Arial"/>
                <a:sym typeface="Arial"/>
              </a:rPr>
              <a:t> congestionadas del mundo. [1][2][3]</a:t>
            </a:r>
            <a:endParaRPr/>
          </a:p>
          <a:p>
            <a:pPr indent="0" lvl="0" marL="0" marR="0" rtl="0" algn="l">
              <a:spcBef>
                <a:spcPts val="0"/>
              </a:spcBef>
              <a:spcAft>
                <a:spcPts val="0"/>
              </a:spcAft>
              <a:buNone/>
            </a:pPr>
            <a:r>
              <a:t/>
            </a:r>
            <a:endParaRPr sz="1800">
              <a:solidFill>
                <a:srgbClr val="595959"/>
              </a:solidFill>
              <a:latin typeface="Arial"/>
              <a:ea typeface="Arial"/>
              <a:cs typeface="Arial"/>
              <a:sym typeface="Arial"/>
            </a:endParaRPr>
          </a:p>
        </p:txBody>
      </p:sp>
      <p:sp>
        <p:nvSpPr>
          <p:cNvPr id="61" name="Google Shape;61;p14"/>
          <p:cNvSpPr txBox="1"/>
          <p:nvPr/>
        </p:nvSpPr>
        <p:spPr>
          <a:xfrm>
            <a:off x="8651415" y="152400"/>
            <a:ext cx="340185"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i="1" lang="es-MX" sz="1600">
                <a:solidFill>
                  <a:schemeClr val="dk1"/>
                </a:solidFill>
                <a:latin typeface="Calibri"/>
                <a:ea typeface="Calibri"/>
                <a:cs typeface="Calibri"/>
                <a:sym typeface="Calibri"/>
              </a:rPr>
              <a:t>‹#›</a:t>
            </a:fld>
            <a:endParaRPr i="1" sz="1600">
              <a:solidFill>
                <a:schemeClr val="dk1"/>
              </a:solidFill>
              <a:latin typeface="Calibri"/>
              <a:ea typeface="Calibri"/>
              <a:cs typeface="Calibri"/>
              <a:sym typeface="Calibri"/>
            </a:endParaRPr>
          </a:p>
        </p:txBody>
      </p:sp>
      <p:pic>
        <p:nvPicPr>
          <p:cNvPr id="62" name="Google Shape;62;p14"/>
          <p:cNvPicPr preferRelativeResize="0"/>
          <p:nvPr/>
        </p:nvPicPr>
        <p:blipFill rotWithShape="1">
          <a:blip r:embed="rId3">
            <a:alphaModFix/>
          </a:blip>
          <a:srcRect b="0" l="0" r="0" t="0"/>
          <a:stretch/>
        </p:blipFill>
        <p:spPr>
          <a:xfrm>
            <a:off x="1447800" y="2667000"/>
            <a:ext cx="5867400" cy="3208308"/>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3" name="Shape 283"/>
        <p:cNvGrpSpPr/>
        <p:nvPr/>
      </p:nvGrpSpPr>
      <p:grpSpPr>
        <a:xfrm>
          <a:off x="0" y="0"/>
          <a:ext cx="0" cy="0"/>
          <a:chOff x="0" y="0"/>
          <a:chExt cx="0" cy="0"/>
        </a:xfrm>
      </p:grpSpPr>
      <p:sp>
        <p:nvSpPr>
          <p:cNvPr id="284" name="Google Shape;284;p32"/>
          <p:cNvSpPr txBox="1"/>
          <p:nvPr/>
        </p:nvSpPr>
        <p:spPr>
          <a:xfrm>
            <a:off x="304800" y="152400"/>
            <a:ext cx="7239000" cy="55399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MX" sz="3000">
                <a:solidFill>
                  <a:srgbClr val="E36C09"/>
                </a:solidFill>
                <a:latin typeface="Arial"/>
                <a:ea typeface="Arial"/>
                <a:cs typeface="Arial"/>
                <a:sym typeface="Arial"/>
              </a:rPr>
              <a:t>Desarrollo</a:t>
            </a:r>
            <a:endParaRPr/>
          </a:p>
        </p:txBody>
      </p:sp>
      <p:sp>
        <p:nvSpPr>
          <p:cNvPr id="285" name="Google Shape;285;p32"/>
          <p:cNvSpPr txBox="1"/>
          <p:nvPr/>
        </p:nvSpPr>
        <p:spPr>
          <a:xfrm>
            <a:off x="304800" y="1060828"/>
            <a:ext cx="7772400" cy="67710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MX" sz="2000">
                <a:solidFill>
                  <a:srgbClr val="953734"/>
                </a:solidFill>
                <a:latin typeface="Arial"/>
                <a:ea typeface="Arial"/>
                <a:cs typeface="Arial"/>
                <a:sym typeface="Arial"/>
              </a:rPr>
              <a:t>Capa de Entrada:</a:t>
            </a:r>
            <a:endParaRPr/>
          </a:p>
          <a:p>
            <a:pPr indent="0" lvl="0" marL="0" marR="0" rtl="0" algn="l">
              <a:spcBef>
                <a:spcPts val="0"/>
              </a:spcBef>
              <a:spcAft>
                <a:spcPts val="0"/>
              </a:spcAft>
              <a:buNone/>
            </a:pPr>
            <a:r>
              <a:t/>
            </a:r>
            <a:endParaRPr sz="1800">
              <a:solidFill>
                <a:srgbClr val="595959"/>
              </a:solidFill>
              <a:latin typeface="Arial"/>
              <a:ea typeface="Arial"/>
              <a:cs typeface="Arial"/>
              <a:sym typeface="Arial"/>
            </a:endParaRPr>
          </a:p>
        </p:txBody>
      </p:sp>
      <p:pic>
        <p:nvPicPr>
          <p:cNvPr descr="A screenshot of a cell phone&#10;&#10;Description generated with very high confidence" id="286" name="Google Shape;286;p32"/>
          <p:cNvPicPr preferRelativeResize="0"/>
          <p:nvPr/>
        </p:nvPicPr>
        <p:blipFill rotWithShape="1">
          <a:blip r:embed="rId3">
            <a:alphaModFix/>
          </a:blip>
          <a:srcRect b="21111" l="1516" r="74212" t="38889"/>
          <a:stretch/>
        </p:blipFill>
        <p:spPr>
          <a:xfrm>
            <a:off x="1706880" y="1524000"/>
            <a:ext cx="1905000" cy="4286250"/>
          </a:xfrm>
          <a:prstGeom prst="rect">
            <a:avLst/>
          </a:prstGeom>
          <a:solidFill>
            <a:srgbClr val="ECECEC"/>
          </a:solidFill>
          <a:ln cap="sq" cmpd="sng" w="88900">
            <a:solidFill>
              <a:srgbClr val="FFFFFF"/>
            </a:solidFill>
            <a:prstDash val="solid"/>
            <a:miter lim="800000"/>
            <a:headEnd len="sm" w="sm" type="none"/>
            <a:tailEnd len="sm" w="sm" type="none"/>
          </a:ln>
          <a:effectLst>
            <a:outerShdw blurRad="55000" rotWithShape="0" algn="tl" dir="5400000" dist="18000">
              <a:srgbClr val="000000">
                <a:alpha val="40000"/>
              </a:srgbClr>
            </a:outerShdw>
          </a:effectLst>
        </p:spPr>
      </p:pic>
      <p:sp>
        <p:nvSpPr>
          <p:cNvPr id="287" name="Google Shape;287;p32"/>
          <p:cNvSpPr/>
          <p:nvPr/>
        </p:nvSpPr>
        <p:spPr>
          <a:xfrm>
            <a:off x="2247900" y="2091690"/>
            <a:ext cx="228600" cy="109418"/>
          </a:xfrm>
          <a:prstGeom prst="rect">
            <a:avLst/>
          </a:prstGeom>
          <a:noFill/>
          <a:ln cap="flat" cmpd="sng" w="2857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88" name="Google Shape;288;p32"/>
          <p:cNvSpPr/>
          <p:nvPr/>
        </p:nvSpPr>
        <p:spPr>
          <a:xfrm>
            <a:off x="1943100" y="4987290"/>
            <a:ext cx="228600" cy="110490"/>
          </a:xfrm>
          <a:prstGeom prst="rect">
            <a:avLst/>
          </a:prstGeom>
          <a:noFill/>
          <a:ln cap="flat" cmpd="sng" w="2857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89" name="Google Shape;289;p32"/>
          <p:cNvSpPr/>
          <p:nvPr/>
        </p:nvSpPr>
        <p:spPr>
          <a:xfrm>
            <a:off x="1943100" y="2844671"/>
            <a:ext cx="228600" cy="110490"/>
          </a:xfrm>
          <a:prstGeom prst="rect">
            <a:avLst/>
          </a:prstGeom>
          <a:noFill/>
          <a:ln cap="flat" cmpd="sng" w="2857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90" name="Google Shape;290;p32"/>
          <p:cNvSpPr txBox="1"/>
          <p:nvPr/>
        </p:nvSpPr>
        <p:spPr>
          <a:xfrm>
            <a:off x="556260" y="1838325"/>
            <a:ext cx="829073"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s-MX" sz="1600">
                <a:solidFill>
                  <a:schemeClr val="dk1"/>
                </a:solidFill>
                <a:latin typeface="Calibri"/>
                <a:ea typeface="Calibri"/>
                <a:cs typeface="Calibri"/>
                <a:sym typeface="Calibri"/>
              </a:rPr>
              <a:t>80 Mph</a:t>
            </a:r>
            <a:endParaRPr/>
          </a:p>
        </p:txBody>
      </p:sp>
      <p:sp>
        <p:nvSpPr>
          <p:cNvPr id="291" name="Google Shape;291;p32"/>
          <p:cNvSpPr txBox="1"/>
          <p:nvPr/>
        </p:nvSpPr>
        <p:spPr>
          <a:xfrm>
            <a:off x="556260" y="2675394"/>
            <a:ext cx="829073"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s-MX" sz="1600">
                <a:solidFill>
                  <a:schemeClr val="dk1"/>
                </a:solidFill>
                <a:latin typeface="Calibri"/>
                <a:ea typeface="Calibri"/>
                <a:cs typeface="Calibri"/>
                <a:sym typeface="Calibri"/>
              </a:rPr>
              <a:t>60 Mph</a:t>
            </a:r>
            <a:endParaRPr/>
          </a:p>
        </p:txBody>
      </p:sp>
      <p:sp>
        <p:nvSpPr>
          <p:cNvPr id="292" name="Google Shape;292;p32"/>
          <p:cNvSpPr txBox="1"/>
          <p:nvPr/>
        </p:nvSpPr>
        <p:spPr>
          <a:xfrm>
            <a:off x="633214" y="4765447"/>
            <a:ext cx="829073"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s-MX" sz="1600">
                <a:solidFill>
                  <a:schemeClr val="dk1"/>
                </a:solidFill>
                <a:latin typeface="Calibri"/>
                <a:ea typeface="Calibri"/>
                <a:cs typeface="Calibri"/>
                <a:sym typeface="Calibri"/>
              </a:rPr>
              <a:t>55 Mph</a:t>
            </a:r>
            <a:endParaRPr/>
          </a:p>
        </p:txBody>
      </p:sp>
      <p:cxnSp>
        <p:nvCxnSpPr>
          <p:cNvPr id="293" name="Google Shape;293;p32"/>
          <p:cNvCxnSpPr>
            <a:stCxn id="290" idx="3"/>
            <a:endCxn id="287" idx="1"/>
          </p:cNvCxnSpPr>
          <p:nvPr/>
        </p:nvCxnSpPr>
        <p:spPr>
          <a:xfrm>
            <a:off x="1385333" y="2007602"/>
            <a:ext cx="862500" cy="138900"/>
          </a:xfrm>
          <a:prstGeom prst="curvedConnector3">
            <a:avLst>
              <a:gd fmla="val 50000" name="adj1"/>
            </a:avLst>
          </a:prstGeom>
          <a:noFill/>
          <a:ln cap="flat" cmpd="sng" w="57150">
            <a:solidFill>
              <a:srgbClr val="FF0000"/>
            </a:solidFill>
            <a:prstDash val="solid"/>
            <a:round/>
            <a:headEnd len="sm" w="sm" type="none"/>
            <a:tailEnd len="med" w="med" type="triangle"/>
          </a:ln>
          <a:effectLst>
            <a:outerShdw blurRad="40000" rotWithShape="0" dir="5400000" dist="20000">
              <a:srgbClr val="000000">
                <a:alpha val="37647"/>
              </a:srgbClr>
            </a:outerShdw>
          </a:effectLst>
        </p:spPr>
      </p:cxnSp>
      <p:cxnSp>
        <p:nvCxnSpPr>
          <p:cNvPr id="294" name="Google Shape;294;p32"/>
          <p:cNvCxnSpPr>
            <a:stCxn id="291" idx="3"/>
            <a:endCxn id="289" idx="1"/>
          </p:cNvCxnSpPr>
          <p:nvPr/>
        </p:nvCxnSpPr>
        <p:spPr>
          <a:xfrm>
            <a:off x="1385333" y="2844671"/>
            <a:ext cx="557700" cy="55200"/>
          </a:xfrm>
          <a:prstGeom prst="curvedConnector3">
            <a:avLst>
              <a:gd fmla="val 50000" name="adj1"/>
            </a:avLst>
          </a:prstGeom>
          <a:noFill/>
          <a:ln cap="flat" cmpd="sng" w="57150">
            <a:solidFill>
              <a:srgbClr val="FF0000"/>
            </a:solidFill>
            <a:prstDash val="solid"/>
            <a:round/>
            <a:headEnd len="sm" w="sm" type="none"/>
            <a:tailEnd len="med" w="med" type="triangle"/>
          </a:ln>
          <a:effectLst>
            <a:outerShdw blurRad="40000" rotWithShape="0" dir="5400000" dist="20000">
              <a:srgbClr val="000000">
                <a:alpha val="37647"/>
              </a:srgbClr>
            </a:outerShdw>
          </a:effectLst>
        </p:spPr>
      </p:cxnSp>
      <p:cxnSp>
        <p:nvCxnSpPr>
          <p:cNvPr id="295" name="Google Shape;295;p32"/>
          <p:cNvCxnSpPr>
            <a:stCxn id="292" idx="3"/>
            <a:endCxn id="288" idx="1"/>
          </p:cNvCxnSpPr>
          <p:nvPr/>
        </p:nvCxnSpPr>
        <p:spPr>
          <a:xfrm>
            <a:off x="1462287" y="4934724"/>
            <a:ext cx="480900" cy="107700"/>
          </a:xfrm>
          <a:prstGeom prst="curvedConnector3">
            <a:avLst>
              <a:gd fmla="val 49991" name="adj1"/>
            </a:avLst>
          </a:prstGeom>
          <a:noFill/>
          <a:ln cap="flat" cmpd="sng" w="57150">
            <a:solidFill>
              <a:srgbClr val="FF0000"/>
            </a:solidFill>
            <a:prstDash val="solid"/>
            <a:round/>
            <a:headEnd len="sm" w="sm" type="none"/>
            <a:tailEnd len="med" w="med" type="triangle"/>
          </a:ln>
          <a:effectLst>
            <a:outerShdw blurRad="40000" rotWithShape="0" dir="5400000" dist="20000">
              <a:srgbClr val="000000">
                <a:alpha val="37647"/>
              </a:srgbClr>
            </a:outerShdw>
          </a:effectLst>
        </p:spPr>
      </p:cxnSp>
      <p:sp>
        <p:nvSpPr>
          <p:cNvPr id="296" name="Google Shape;296;p32"/>
          <p:cNvSpPr txBox="1"/>
          <p:nvPr/>
        </p:nvSpPr>
        <p:spPr>
          <a:xfrm>
            <a:off x="8534401" y="152400"/>
            <a:ext cx="457200"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i="1" lang="es-MX" sz="1600">
                <a:solidFill>
                  <a:schemeClr val="dk1"/>
                </a:solidFill>
                <a:latin typeface="Calibri"/>
                <a:ea typeface="Calibri"/>
                <a:cs typeface="Calibri"/>
                <a:sym typeface="Calibri"/>
              </a:rPr>
              <a:t>‹#›</a:t>
            </a:fld>
            <a:endParaRPr i="1" sz="1600">
              <a:solidFill>
                <a:schemeClr val="dk1"/>
              </a:solidFill>
              <a:latin typeface="Calibri"/>
              <a:ea typeface="Calibri"/>
              <a:cs typeface="Calibri"/>
              <a:sym typeface="Calibri"/>
            </a:endParaRPr>
          </a:p>
        </p:txBody>
      </p:sp>
      <p:cxnSp>
        <p:nvCxnSpPr>
          <p:cNvPr id="297" name="Google Shape;297;p32"/>
          <p:cNvCxnSpPr/>
          <p:nvPr/>
        </p:nvCxnSpPr>
        <p:spPr>
          <a:xfrm>
            <a:off x="7921690" y="2104492"/>
            <a:ext cx="0" cy="3200400"/>
          </a:xfrm>
          <a:prstGeom prst="straightConnector1">
            <a:avLst/>
          </a:prstGeom>
          <a:noFill/>
          <a:ln cap="flat" cmpd="sng" w="38100">
            <a:solidFill>
              <a:srgbClr val="00B050"/>
            </a:solidFill>
            <a:prstDash val="solid"/>
            <a:round/>
            <a:headEnd len="med" w="med" type="triangle"/>
            <a:tailEnd len="med" w="med" type="triangle"/>
          </a:ln>
          <a:effectLst>
            <a:outerShdw blurRad="40000" rotWithShape="0" dir="5400000" dist="23000">
              <a:srgbClr val="000000">
                <a:alpha val="34901"/>
              </a:srgbClr>
            </a:outerShdw>
          </a:effectLst>
        </p:spPr>
      </p:cxnSp>
      <p:sp>
        <p:nvSpPr>
          <p:cNvPr id="298" name="Google Shape;298;p32"/>
          <p:cNvSpPr/>
          <p:nvPr/>
        </p:nvSpPr>
        <p:spPr>
          <a:xfrm>
            <a:off x="6630298" y="1740993"/>
            <a:ext cx="418704" cy="369332"/>
          </a:xfrm>
          <a:prstGeom prst="rect">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A screenshot of a cell phone&#10;&#10;Description generated with very high confidence" id="299" name="Google Shape;299;p32"/>
          <p:cNvPicPr preferRelativeResize="0"/>
          <p:nvPr/>
        </p:nvPicPr>
        <p:blipFill rotWithShape="1">
          <a:blip r:embed="rId3">
            <a:alphaModFix/>
          </a:blip>
          <a:srcRect b="21111" l="1516" r="74212" t="38889"/>
          <a:stretch/>
        </p:blipFill>
        <p:spPr>
          <a:xfrm>
            <a:off x="5864290" y="1552042"/>
            <a:ext cx="1905000" cy="4286250"/>
          </a:xfrm>
          <a:prstGeom prst="rect">
            <a:avLst/>
          </a:prstGeom>
          <a:noFill/>
          <a:ln>
            <a:noFill/>
          </a:ln>
        </p:spPr>
      </p:pic>
      <p:cxnSp>
        <p:nvCxnSpPr>
          <p:cNvPr id="300" name="Google Shape;300;p32"/>
          <p:cNvCxnSpPr/>
          <p:nvPr/>
        </p:nvCxnSpPr>
        <p:spPr>
          <a:xfrm>
            <a:off x="5864290" y="1952092"/>
            <a:ext cx="1905000" cy="0"/>
          </a:xfrm>
          <a:prstGeom prst="straightConnector1">
            <a:avLst/>
          </a:prstGeom>
          <a:noFill/>
          <a:ln cap="flat" cmpd="sng" w="38100">
            <a:solidFill>
              <a:srgbClr val="FF0000"/>
            </a:solidFill>
            <a:prstDash val="solid"/>
            <a:round/>
            <a:headEnd len="med" w="med" type="triangle"/>
            <a:tailEnd len="med" w="med" type="triangle"/>
          </a:ln>
          <a:effectLst>
            <a:outerShdw blurRad="40000" rotWithShape="0" dir="5400000" dist="23000">
              <a:srgbClr val="000000">
                <a:alpha val="34901"/>
              </a:srgbClr>
            </a:outerShdw>
          </a:effectLst>
        </p:spPr>
      </p:cxnSp>
      <p:cxnSp>
        <p:nvCxnSpPr>
          <p:cNvPr id="301" name="Google Shape;301;p32"/>
          <p:cNvCxnSpPr/>
          <p:nvPr/>
        </p:nvCxnSpPr>
        <p:spPr>
          <a:xfrm>
            <a:off x="5864290" y="1777633"/>
            <a:ext cx="0" cy="326859"/>
          </a:xfrm>
          <a:prstGeom prst="straightConnector1">
            <a:avLst/>
          </a:prstGeom>
          <a:noFill/>
          <a:ln cap="flat" cmpd="sng" w="38100">
            <a:solidFill>
              <a:srgbClr val="FF0000"/>
            </a:solidFill>
            <a:prstDash val="solid"/>
            <a:round/>
            <a:headEnd len="sm" w="sm" type="none"/>
            <a:tailEnd len="sm" w="sm" type="none"/>
          </a:ln>
          <a:effectLst>
            <a:outerShdw blurRad="40000" rotWithShape="0" dir="5400000" dist="23000">
              <a:srgbClr val="000000">
                <a:alpha val="34901"/>
              </a:srgbClr>
            </a:outerShdw>
          </a:effectLst>
        </p:spPr>
      </p:cxnSp>
      <p:cxnSp>
        <p:nvCxnSpPr>
          <p:cNvPr id="302" name="Google Shape;302;p32"/>
          <p:cNvCxnSpPr/>
          <p:nvPr/>
        </p:nvCxnSpPr>
        <p:spPr>
          <a:xfrm>
            <a:off x="7769290" y="1788662"/>
            <a:ext cx="0" cy="326859"/>
          </a:xfrm>
          <a:prstGeom prst="straightConnector1">
            <a:avLst/>
          </a:prstGeom>
          <a:noFill/>
          <a:ln cap="flat" cmpd="sng" w="38100">
            <a:solidFill>
              <a:srgbClr val="FF0000"/>
            </a:solidFill>
            <a:prstDash val="solid"/>
            <a:round/>
            <a:headEnd len="sm" w="sm" type="none"/>
            <a:tailEnd len="sm" w="sm" type="none"/>
          </a:ln>
          <a:effectLst>
            <a:outerShdw blurRad="40000" rotWithShape="0" dir="5400000" dist="23000">
              <a:srgbClr val="000000">
                <a:alpha val="34901"/>
              </a:srgbClr>
            </a:outerShdw>
          </a:effectLst>
        </p:spPr>
      </p:cxnSp>
      <p:cxnSp>
        <p:nvCxnSpPr>
          <p:cNvPr id="303" name="Google Shape;303;p32"/>
          <p:cNvCxnSpPr/>
          <p:nvPr/>
        </p:nvCxnSpPr>
        <p:spPr>
          <a:xfrm>
            <a:off x="7769290" y="2123921"/>
            <a:ext cx="304800" cy="0"/>
          </a:xfrm>
          <a:prstGeom prst="straightConnector1">
            <a:avLst/>
          </a:prstGeom>
          <a:noFill/>
          <a:ln cap="flat" cmpd="sng" w="38100">
            <a:solidFill>
              <a:srgbClr val="00B050"/>
            </a:solidFill>
            <a:prstDash val="solid"/>
            <a:round/>
            <a:headEnd len="sm" w="sm" type="none"/>
            <a:tailEnd len="sm" w="sm" type="none"/>
          </a:ln>
          <a:effectLst>
            <a:outerShdw blurRad="40000" rotWithShape="0" dir="5400000" dist="23000">
              <a:srgbClr val="000000">
                <a:alpha val="34901"/>
              </a:srgbClr>
            </a:outerShdw>
          </a:effectLst>
        </p:spPr>
      </p:cxnSp>
      <p:cxnSp>
        <p:nvCxnSpPr>
          <p:cNvPr id="304" name="Google Shape;304;p32"/>
          <p:cNvCxnSpPr/>
          <p:nvPr/>
        </p:nvCxnSpPr>
        <p:spPr>
          <a:xfrm>
            <a:off x="7776910" y="5304892"/>
            <a:ext cx="304800" cy="0"/>
          </a:xfrm>
          <a:prstGeom prst="straightConnector1">
            <a:avLst/>
          </a:prstGeom>
          <a:noFill/>
          <a:ln cap="flat" cmpd="sng" w="38100">
            <a:solidFill>
              <a:srgbClr val="00B050"/>
            </a:solidFill>
            <a:prstDash val="solid"/>
            <a:round/>
            <a:headEnd len="sm" w="sm" type="none"/>
            <a:tailEnd len="sm" w="sm" type="none"/>
          </a:ln>
          <a:effectLst>
            <a:outerShdw blurRad="40000" rotWithShape="0" dir="5400000" dist="23000">
              <a:srgbClr val="000000">
                <a:alpha val="34901"/>
              </a:srgbClr>
            </a:outerShdw>
          </a:effectLst>
        </p:spPr>
      </p:cxnSp>
      <p:sp>
        <p:nvSpPr>
          <p:cNvPr id="305" name="Google Shape;305;p32"/>
          <p:cNvSpPr txBox="1"/>
          <p:nvPr/>
        </p:nvSpPr>
        <p:spPr>
          <a:xfrm>
            <a:off x="6665947" y="1740993"/>
            <a:ext cx="301686" cy="369332"/>
          </a:xfrm>
          <a:prstGeom prst="rect">
            <a:avLst/>
          </a:prstGeom>
          <a:solidFill>
            <a:schemeClr val="lt1"/>
          </a:solidFill>
          <a:ln cap="flat" cmpd="sng" w="25400">
            <a:solidFill>
              <a:srgbClr val="FF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lang="es-MX" sz="1800">
                <a:solidFill>
                  <a:schemeClr val="dk1"/>
                </a:solidFill>
                <a:latin typeface="Calibri"/>
                <a:ea typeface="Calibri"/>
                <a:cs typeface="Calibri"/>
                <a:sym typeface="Calibri"/>
              </a:rPr>
              <a:t>7</a:t>
            </a:r>
            <a:endParaRPr/>
          </a:p>
        </p:txBody>
      </p:sp>
      <p:sp>
        <p:nvSpPr>
          <p:cNvPr id="306" name="Google Shape;306;p32"/>
          <p:cNvSpPr txBox="1"/>
          <p:nvPr/>
        </p:nvSpPr>
        <p:spPr>
          <a:xfrm>
            <a:off x="7792150" y="3510501"/>
            <a:ext cx="418703" cy="369332"/>
          </a:xfrm>
          <a:prstGeom prst="rect">
            <a:avLst/>
          </a:prstGeom>
          <a:solidFill>
            <a:schemeClr val="lt1"/>
          </a:solidFill>
          <a:ln cap="flat" cmpd="sng" w="25400">
            <a:solidFill>
              <a:srgbClr val="00B05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lang="es-MX" sz="1800">
                <a:solidFill>
                  <a:schemeClr val="dk1"/>
                </a:solidFill>
                <a:latin typeface="Calibri"/>
                <a:ea typeface="Calibri"/>
                <a:cs typeface="Calibri"/>
                <a:sym typeface="Calibri"/>
              </a:rPr>
              <a:t>22</a:t>
            </a:r>
            <a:endParaRPr/>
          </a:p>
        </p:txBody>
      </p:sp>
      <p:sp>
        <p:nvSpPr>
          <p:cNvPr id="307" name="Google Shape;307;p32"/>
          <p:cNvSpPr txBox="1"/>
          <p:nvPr/>
        </p:nvSpPr>
        <p:spPr>
          <a:xfrm>
            <a:off x="4104237" y="1088275"/>
            <a:ext cx="4887364" cy="312650"/>
          </a:xfrm>
          <a:prstGeom prst="rect">
            <a:avLst/>
          </a:prstGeom>
          <a:blipFill rotWithShape="1">
            <a:blip r:embed="rId4">
              <a:alphaModFix/>
            </a:blip>
            <a:stretch>
              <a:fillRect b="-3919" l="-747" r="-247"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s-MX" sz="1800">
                <a:latin typeface="Calibri"/>
                <a:ea typeface="Calibri"/>
                <a:cs typeface="Calibri"/>
                <a:sym typeface="Calibri"/>
              </a:rPr>
              <a:t> </a:t>
            </a:r>
            <a:endParaRPr/>
          </a:p>
        </p:txBody>
      </p:sp>
      <p:pic>
        <p:nvPicPr>
          <p:cNvPr id="308" name="Google Shape;308;p32"/>
          <p:cNvPicPr preferRelativeResize="0"/>
          <p:nvPr/>
        </p:nvPicPr>
        <p:blipFill>
          <a:blip r:embed="rId5">
            <a:alphaModFix/>
          </a:blip>
          <a:stretch>
            <a:fillRect/>
          </a:stretch>
        </p:blipFill>
        <p:spPr>
          <a:xfrm>
            <a:off x="2553850" y="90852"/>
            <a:ext cx="677069" cy="67709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2" name="Shape 312"/>
        <p:cNvGrpSpPr/>
        <p:nvPr/>
      </p:nvGrpSpPr>
      <p:grpSpPr>
        <a:xfrm>
          <a:off x="0" y="0"/>
          <a:ext cx="0" cy="0"/>
          <a:chOff x="0" y="0"/>
          <a:chExt cx="0" cy="0"/>
        </a:xfrm>
      </p:grpSpPr>
      <p:sp>
        <p:nvSpPr>
          <p:cNvPr id="313" name="Google Shape;313;p33"/>
          <p:cNvSpPr txBox="1"/>
          <p:nvPr/>
        </p:nvSpPr>
        <p:spPr>
          <a:xfrm>
            <a:off x="304800" y="152400"/>
            <a:ext cx="7239000" cy="55399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MX" sz="3000">
                <a:solidFill>
                  <a:srgbClr val="E36C09"/>
                </a:solidFill>
                <a:latin typeface="Arial"/>
                <a:ea typeface="Arial"/>
                <a:cs typeface="Arial"/>
                <a:sym typeface="Arial"/>
              </a:rPr>
              <a:t>Desarrollo</a:t>
            </a:r>
            <a:endParaRPr/>
          </a:p>
        </p:txBody>
      </p:sp>
      <p:sp>
        <p:nvSpPr>
          <p:cNvPr id="314" name="Google Shape;314;p33"/>
          <p:cNvSpPr txBox="1"/>
          <p:nvPr/>
        </p:nvSpPr>
        <p:spPr>
          <a:xfrm>
            <a:off x="304800" y="1205833"/>
            <a:ext cx="7772400" cy="67710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MX" sz="2000">
                <a:solidFill>
                  <a:srgbClr val="953734"/>
                </a:solidFill>
                <a:latin typeface="Arial"/>
                <a:ea typeface="Arial"/>
                <a:cs typeface="Arial"/>
                <a:sym typeface="Arial"/>
              </a:rPr>
              <a:t>Estructuras de entrada:</a:t>
            </a:r>
            <a:endParaRPr/>
          </a:p>
          <a:p>
            <a:pPr indent="0" lvl="0" marL="0" marR="0" rtl="0" algn="l">
              <a:spcBef>
                <a:spcPts val="0"/>
              </a:spcBef>
              <a:spcAft>
                <a:spcPts val="0"/>
              </a:spcAft>
              <a:buNone/>
            </a:pPr>
            <a:r>
              <a:t/>
            </a:r>
            <a:endParaRPr sz="1800">
              <a:solidFill>
                <a:srgbClr val="595959"/>
              </a:solidFill>
              <a:latin typeface="Arial"/>
              <a:ea typeface="Arial"/>
              <a:cs typeface="Arial"/>
              <a:sym typeface="Arial"/>
            </a:endParaRPr>
          </a:p>
        </p:txBody>
      </p:sp>
      <p:grpSp>
        <p:nvGrpSpPr>
          <p:cNvPr id="315" name="Google Shape;315;p33"/>
          <p:cNvGrpSpPr/>
          <p:nvPr/>
        </p:nvGrpSpPr>
        <p:grpSpPr>
          <a:xfrm>
            <a:off x="304800" y="1653800"/>
            <a:ext cx="1273105" cy="4291846"/>
            <a:chOff x="580957" y="1653800"/>
            <a:chExt cx="1273105" cy="4291846"/>
          </a:xfrm>
        </p:grpSpPr>
        <p:pic>
          <p:nvPicPr>
            <p:cNvPr id="316" name="Google Shape;316;p33"/>
            <p:cNvPicPr preferRelativeResize="0"/>
            <p:nvPr/>
          </p:nvPicPr>
          <p:blipFill rotWithShape="1">
            <a:blip r:embed="rId3">
              <a:alphaModFix/>
            </a:blip>
            <a:srcRect b="16881" l="0" r="73707" t="0"/>
            <a:stretch/>
          </p:blipFill>
          <p:spPr>
            <a:xfrm>
              <a:off x="762000" y="2013726"/>
              <a:ext cx="911021" cy="3931920"/>
            </a:xfrm>
            <a:prstGeom prst="rect">
              <a:avLst/>
            </a:prstGeom>
            <a:noFill/>
            <a:ln>
              <a:noFill/>
            </a:ln>
          </p:spPr>
        </p:pic>
        <p:sp>
          <p:nvSpPr>
            <p:cNvPr id="317" name="Google Shape;317;p33"/>
            <p:cNvSpPr txBox="1"/>
            <p:nvPr/>
          </p:nvSpPr>
          <p:spPr>
            <a:xfrm>
              <a:off x="580957" y="1653800"/>
              <a:ext cx="1273105"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s-MX" sz="1800">
                  <a:solidFill>
                    <a:schemeClr val="dk1"/>
                  </a:solidFill>
                  <a:latin typeface="Calibri"/>
                  <a:ea typeface="Calibri"/>
                  <a:cs typeface="Calibri"/>
                  <a:sym typeface="Calibri"/>
                </a:rPr>
                <a:t>Balanceado</a:t>
              </a:r>
              <a:endParaRPr/>
            </a:p>
          </p:txBody>
        </p:sp>
      </p:grpSp>
      <p:grpSp>
        <p:nvGrpSpPr>
          <p:cNvPr id="318" name="Google Shape;318;p33"/>
          <p:cNvGrpSpPr/>
          <p:nvPr/>
        </p:nvGrpSpPr>
        <p:grpSpPr>
          <a:xfrm>
            <a:off x="2415896" y="1653800"/>
            <a:ext cx="911021" cy="4291846"/>
            <a:chOff x="2941304" y="1653800"/>
            <a:chExt cx="911021" cy="4291846"/>
          </a:xfrm>
        </p:grpSpPr>
        <p:pic>
          <p:nvPicPr>
            <p:cNvPr id="319" name="Google Shape;319;p33"/>
            <p:cNvPicPr preferRelativeResize="0"/>
            <p:nvPr/>
          </p:nvPicPr>
          <p:blipFill rotWithShape="1">
            <a:blip r:embed="rId4">
              <a:alphaModFix/>
            </a:blip>
            <a:srcRect b="16881" l="1" r="69576" t="0"/>
            <a:stretch/>
          </p:blipFill>
          <p:spPr>
            <a:xfrm>
              <a:off x="2941304" y="2013726"/>
              <a:ext cx="911021" cy="3931920"/>
            </a:xfrm>
            <a:prstGeom prst="rect">
              <a:avLst/>
            </a:prstGeom>
            <a:noFill/>
            <a:ln>
              <a:noFill/>
            </a:ln>
          </p:spPr>
        </p:pic>
        <p:sp>
          <p:nvSpPr>
            <p:cNvPr id="320" name="Google Shape;320;p33"/>
            <p:cNvSpPr txBox="1"/>
            <p:nvPr/>
          </p:nvSpPr>
          <p:spPr>
            <a:xfrm>
              <a:off x="2973041" y="1653800"/>
              <a:ext cx="846065"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s-MX" sz="1800">
                  <a:solidFill>
                    <a:schemeClr val="dk1"/>
                  </a:solidFill>
                  <a:latin typeface="Calibri"/>
                  <a:ea typeface="Calibri"/>
                  <a:cs typeface="Calibri"/>
                  <a:sym typeface="Calibri"/>
                </a:rPr>
                <a:t>Frontal</a:t>
              </a:r>
              <a:endParaRPr/>
            </a:p>
          </p:txBody>
        </p:sp>
      </p:grpSp>
      <p:grpSp>
        <p:nvGrpSpPr>
          <p:cNvPr id="321" name="Google Shape;321;p33"/>
          <p:cNvGrpSpPr/>
          <p:nvPr/>
        </p:nvGrpSpPr>
        <p:grpSpPr>
          <a:xfrm>
            <a:off x="4164908" y="1659192"/>
            <a:ext cx="1032590" cy="4286454"/>
            <a:chOff x="5073211" y="1659192"/>
            <a:chExt cx="1032590" cy="4286454"/>
          </a:xfrm>
        </p:grpSpPr>
        <p:pic>
          <p:nvPicPr>
            <p:cNvPr id="322" name="Google Shape;322;p33"/>
            <p:cNvPicPr preferRelativeResize="0"/>
            <p:nvPr/>
          </p:nvPicPr>
          <p:blipFill rotWithShape="1">
            <a:blip r:embed="rId5">
              <a:alphaModFix/>
            </a:blip>
            <a:srcRect b="15641" l="0" r="69386" t="0"/>
            <a:stretch/>
          </p:blipFill>
          <p:spPr>
            <a:xfrm>
              <a:off x="5120608" y="2013726"/>
              <a:ext cx="927405" cy="3931920"/>
            </a:xfrm>
            <a:prstGeom prst="rect">
              <a:avLst/>
            </a:prstGeom>
            <a:noFill/>
            <a:ln>
              <a:noFill/>
            </a:ln>
          </p:spPr>
        </p:pic>
        <p:sp>
          <p:nvSpPr>
            <p:cNvPr id="323" name="Google Shape;323;p33"/>
            <p:cNvSpPr txBox="1"/>
            <p:nvPr/>
          </p:nvSpPr>
          <p:spPr>
            <a:xfrm>
              <a:off x="5073211" y="1659192"/>
              <a:ext cx="1032590"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s-MX" sz="1800">
                  <a:solidFill>
                    <a:schemeClr val="dk1"/>
                  </a:solidFill>
                  <a:latin typeface="Calibri"/>
                  <a:ea typeface="Calibri"/>
                  <a:cs typeface="Calibri"/>
                  <a:sym typeface="Calibri"/>
                </a:rPr>
                <a:t>Posterior</a:t>
              </a:r>
              <a:endParaRPr/>
            </a:p>
          </p:txBody>
        </p:sp>
      </p:grpSp>
      <p:grpSp>
        <p:nvGrpSpPr>
          <p:cNvPr id="324" name="Google Shape;324;p33"/>
          <p:cNvGrpSpPr/>
          <p:nvPr/>
        </p:nvGrpSpPr>
        <p:grpSpPr>
          <a:xfrm>
            <a:off x="6035489" y="1653800"/>
            <a:ext cx="906934" cy="4291846"/>
            <a:chOff x="7316295" y="1653800"/>
            <a:chExt cx="906934" cy="4291846"/>
          </a:xfrm>
        </p:grpSpPr>
        <p:pic>
          <p:nvPicPr>
            <p:cNvPr id="325" name="Google Shape;325;p33"/>
            <p:cNvPicPr preferRelativeResize="0"/>
            <p:nvPr/>
          </p:nvPicPr>
          <p:blipFill rotWithShape="1">
            <a:blip r:embed="rId6">
              <a:alphaModFix/>
            </a:blip>
            <a:srcRect b="16611" l="0" r="73910" t="0"/>
            <a:stretch/>
          </p:blipFill>
          <p:spPr>
            <a:xfrm>
              <a:off x="7316295" y="2013726"/>
              <a:ext cx="906934" cy="3931920"/>
            </a:xfrm>
            <a:prstGeom prst="rect">
              <a:avLst/>
            </a:prstGeom>
            <a:noFill/>
            <a:ln>
              <a:noFill/>
            </a:ln>
          </p:spPr>
        </p:pic>
        <p:sp>
          <p:nvSpPr>
            <p:cNvPr id="326" name="Google Shape;326;p33"/>
            <p:cNvSpPr txBox="1"/>
            <p:nvPr/>
          </p:nvSpPr>
          <p:spPr>
            <a:xfrm>
              <a:off x="7359906" y="1653800"/>
              <a:ext cx="819712"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s-MX" sz="1800">
                  <a:solidFill>
                    <a:schemeClr val="dk1"/>
                  </a:solidFill>
                  <a:latin typeface="Calibri"/>
                  <a:ea typeface="Calibri"/>
                  <a:cs typeface="Calibri"/>
                  <a:sym typeface="Calibri"/>
                </a:rPr>
                <a:t>Lateral</a:t>
              </a:r>
              <a:endParaRPr/>
            </a:p>
          </p:txBody>
        </p:sp>
      </p:grpSp>
      <p:sp>
        <p:nvSpPr>
          <p:cNvPr id="327" name="Google Shape;327;p33"/>
          <p:cNvSpPr txBox="1"/>
          <p:nvPr/>
        </p:nvSpPr>
        <p:spPr>
          <a:xfrm>
            <a:off x="8534401" y="152400"/>
            <a:ext cx="457200"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i="1" lang="es-MX" sz="1600">
                <a:solidFill>
                  <a:schemeClr val="dk1"/>
                </a:solidFill>
                <a:latin typeface="Calibri"/>
                <a:ea typeface="Calibri"/>
                <a:cs typeface="Calibri"/>
                <a:sym typeface="Calibri"/>
              </a:rPr>
              <a:t>‹#›</a:t>
            </a:fld>
            <a:endParaRPr i="1" sz="1600">
              <a:solidFill>
                <a:schemeClr val="dk1"/>
              </a:solidFill>
              <a:latin typeface="Calibri"/>
              <a:ea typeface="Calibri"/>
              <a:cs typeface="Calibri"/>
              <a:sym typeface="Calibri"/>
            </a:endParaRPr>
          </a:p>
        </p:txBody>
      </p:sp>
      <p:grpSp>
        <p:nvGrpSpPr>
          <p:cNvPr id="328" name="Google Shape;328;p33"/>
          <p:cNvGrpSpPr/>
          <p:nvPr/>
        </p:nvGrpSpPr>
        <p:grpSpPr>
          <a:xfrm>
            <a:off x="7780416" y="1653800"/>
            <a:ext cx="877741" cy="4312864"/>
            <a:chOff x="8969858" y="1653800"/>
            <a:chExt cx="877741" cy="4312864"/>
          </a:xfrm>
        </p:grpSpPr>
        <p:pic>
          <p:nvPicPr>
            <p:cNvPr id="329" name="Google Shape;329;p33"/>
            <p:cNvPicPr preferRelativeResize="0"/>
            <p:nvPr/>
          </p:nvPicPr>
          <p:blipFill rotWithShape="1">
            <a:blip r:embed="rId7">
              <a:alphaModFix/>
            </a:blip>
            <a:srcRect b="0" l="0" r="0" t="0"/>
            <a:stretch/>
          </p:blipFill>
          <p:spPr>
            <a:xfrm>
              <a:off x="8991601" y="2034744"/>
              <a:ext cx="846174" cy="3931920"/>
            </a:xfrm>
            <a:prstGeom prst="rect">
              <a:avLst/>
            </a:prstGeom>
            <a:noFill/>
            <a:ln>
              <a:noFill/>
            </a:ln>
          </p:spPr>
        </p:pic>
        <p:sp>
          <p:nvSpPr>
            <p:cNvPr id="330" name="Google Shape;330;p33"/>
            <p:cNvSpPr txBox="1"/>
            <p:nvPr/>
          </p:nvSpPr>
          <p:spPr>
            <a:xfrm>
              <a:off x="8969858" y="1653800"/>
              <a:ext cx="877741"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s-MX" sz="1800">
                  <a:solidFill>
                    <a:schemeClr val="dk1"/>
                  </a:solidFill>
                  <a:latin typeface="Calibri"/>
                  <a:ea typeface="Calibri"/>
                  <a:cs typeface="Calibri"/>
                  <a:sym typeface="Calibri"/>
                </a:rPr>
                <a:t>Control</a:t>
              </a:r>
              <a:endParaRPr/>
            </a:p>
          </p:txBody>
        </p:sp>
      </p:grpSp>
      <p:pic>
        <p:nvPicPr>
          <p:cNvPr id="331" name="Google Shape;331;p33"/>
          <p:cNvPicPr preferRelativeResize="0"/>
          <p:nvPr/>
        </p:nvPicPr>
        <p:blipFill>
          <a:blip r:embed="rId8">
            <a:alphaModFix/>
          </a:blip>
          <a:stretch>
            <a:fillRect/>
          </a:stretch>
        </p:blipFill>
        <p:spPr>
          <a:xfrm>
            <a:off x="2553850" y="90852"/>
            <a:ext cx="677069" cy="67709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5" name="Shape 335"/>
        <p:cNvGrpSpPr/>
        <p:nvPr/>
      </p:nvGrpSpPr>
      <p:grpSpPr>
        <a:xfrm>
          <a:off x="0" y="0"/>
          <a:ext cx="0" cy="0"/>
          <a:chOff x="0" y="0"/>
          <a:chExt cx="0" cy="0"/>
        </a:xfrm>
      </p:grpSpPr>
      <p:sp>
        <p:nvSpPr>
          <p:cNvPr id="336" name="Google Shape;336;p34"/>
          <p:cNvSpPr txBox="1"/>
          <p:nvPr/>
        </p:nvSpPr>
        <p:spPr>
          <a:xfrm>
            <a:off x="304800" y="152400"/>
            <a:ext cx="7239000" cy="55399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MX" sz="3000">
                <a:solidFill>
                  <a:srgbClr val="E36C09"/>
                </a:solidFill>
                <a:latin typeface="Arial"/>
                <a:ea typeface="Arial"/>
                <a:cs typeface="Arial"/>
                <a:sym typeface="Arial"/>
              </a:rPr>
              <a:t>Desarrollo</a:t>
            </a:r>
            <a:endParaRPr/>
          </a:p>
        </p:txBody>
      </p:sp>
      <p:sp>
        <p:nvSpPr>
          <p:cNvPr id="337" name="Google Shape;337;p34"/>
          <p:cNvSpPr txBox="1"/>
          <p:nvPr/>
        </p:nvSpPr>
        <p:spPr>
          <a:xfrm>
            <a:off x="381000" y="1100511"/>
            <a:ext cx="7772400" cy="206210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MX" sz="2000">
                <a:solidFill>
                  <a:srgbClr val="953734"/>
                </a:solidFill>
              </a:rPr>
              <a:t>Función</a:t>
            </a:r>
            <a:r>
              <a:rPr b="1" lang="es-MX" sz="2000">
                <a:solidFill>
                  <a:srgbClr val="953734"/>
                </a:solidFill>
              </a:rPr>
              <a:t> de recompensa</a:t>
            </a:r>
            <a:r>
              <a:rPr b="1" lang="es-MX" sz="2000">
                <a:solidFill>
                  <a:srgbClr val="953734"/>
                </a:solidFill>
                <a:latin typeface="Arial"/>
                <a:ea typeface="Arial"/>
                <a:cs typeface="Arial"/>
                <a:sym typeface="Arial"/>
              </a:rPr>
              <a:t>:</a:t>
            </a:r>
            <a:endParaRPr/>
          </a:p>
          <a:p>
            <a:pPr indent="0" lvl="0" marL="0" marR="0" rtl="0" algn="l">
              <a:spcBef>
                <a:spcPts val="0"/>
              </a:spcBef>
              <a:spcAft>
                <a:spcPts val="0"/>
              </a:spcAft>
              <a:buNone/>
            </a:pPr>
            <a:r>
              <a:t/>
            </a:r>
            <a:endParaRPr sz="1800">
              <a:solidFill>
                <a:srgbClr val="595959"/>
              </a:solidFill>
              <a:latin typeface="Arial"/>
              <a:ea typeface="Arial"/>
              <a:cs typeface="Arial"/>
              <a:sym typeface="Arial"/>
            </a:endParaRPr>
          </a:p>
          <a:p>
            <a:pPr indent="-285750" lvl="0" marL="285750" marR="0" rtl="0" algn="l">
              <a:spcBef>
                <a:spcPts val="0"/>
              </a:spcBef>
              <a:spcAft>
                <a:spcPts val="0"/>
              </a:spcAft>
              <a:buClr>
                <a:schemeClr val="dk1"/>
              </a:buClr>
              <a:buSzPts val="1800"/>
              <a:buFont typeface="Arial"/>
              <a:buChar char="•"/>
            </a:pPr>
            <a:r>
              <a:rPr lang="es-MX" sz="1800">
                <a:solidFill>
                  <a:schemeClr val="dk1"/>
                </a:solidFill>
                <a:latin typeface="Calibri"/>
                <a:ea typeface="Calibri"/>
                <a:cs typeface="Calibri"/>
                <a:sym typeface="Calibri"/>
              </a:rPr>
              <a:t>El ajuste de las conexiones neuronales se hace por propagación hacia atrás sin política dado un valor de refuerzo.</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285750" lvl="0" marL="285750" marR="0" rtl="0" algn="l">
              <a:spcBef>
                <a:spcPts val="0"/>
              </a:spcBef>
              <a:spcAft>
                <a:spcPts val="0"/>
              </a:spcAft>
              <a:buClr>
                <a:schemeClr val="dk1"/>
              </a:buClr>
              <a:buSzPts val="1800"/>
              <a:buFont typeface="Arial"/>
              <a:buChar char="•"/>
            </a:pPr>
            <a:r>
              <a:rPr lang="es-MX" sz="1800">
                <a:solidFill>
                  <a:schemeClr val="dk1"/>
                </a:solidFill>
                <a:latin typeface="Calibri"/>
                <a:ea typeface="Calibri"/>
                <a:cs typeface="Calibri"/>
                <a:sym typeface="Calibri"/>
              </a:rPr>
              <a:t>Cálculo</a:t>
            </a:r>
            <a:r>
              <a:rPr lang="es-MX" sz="1800">
                <a:solidFill>
                  <a:schemeClr val="dk1"/>
                </a:solidFill>
                <a:latin typeface="Calibri"/>
                <a:ea typeface="Calibri"/>
                <a:cs typeface="Calibri"/>
                <a:sym typeface="Calibri"/>
              </a:rPr>
              <a:t> de la recompensa dado tres factores:</a:t>
            </a:r>
            <a:endParaRPr/>
          </a:p>
          <a:p>
            <a:pPr indent="0" lvl="0" marL="0" marR="0" rtl="0" algn="l">
              <a:spcBef>
                <a:spcPts val="0"/>
              </a:spcBef>
              <a:spcAft>
                <a:spcPts val="0"/>
              </a:spcAft>
              <a:buNone/>
            </a:pPr>
            <a:r>
              <a:t/>
            </a:r>
            <a:endParaRPr sz="1800">
              <a:solidFill>
                <a:srgbClr val="595959"/>
              </a:solidFill>
              <a:latin typeface="Arial"/>
              <a:ea typeface="Arial"/>
              <a:cs typeface="Arial"/>
              <a:sym typeface="Arial"/>
            </a:endParaRPr>
          </a:p>
        </p:txBody>
      </p:sp>
      <p:sp>
        <p:nvSpPr>
          <p:cNvPr id="338" name="Google Shape;338;p34"/>
          <p:cNvSpPr txBox="1"/>
          <p:nvPr/>
        </p:nvSpPr>
        <p:spPr>
          <a:xfrm>
            <a:off x="381000" y="1642110"/>
            <a:ext cx="7391400" cy="9233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9" name="Google Shape;339;p34"/>
          <p:cNvSpPr txBox="1"/>
          <p:nvPr/>
        </p:nvSpPr>
        <p:spPr>
          <a:xfrm>
            <a:off x="8534401" y="152400"/>
            <a:ext cx="457200"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i="1" lang="es-MX" sz="1600">
                <a:solidFill>
                  <a:schemeClr val="dk1"/>
                </a:solidFill>
                <a:latin typeface="Calibri"/>
                <a:ea typeface="Calibri"/>
                <a:cs typeface="Calibri"/>
                <a:sym typeface="Calibri"/>
              </a:rPr>
              <a:t>‹#›</a:t>
            </a:fld>
            <a:endParaRPr i="1" sz="1600">
              <a:solidFill>
                <a:schemeClr val="dk1"/>
              </a:solidFill>
              <a:latin typeface="Calibri"/>
              <a:ea typeface="Calibri"/>
              <a:cs typeface="Calibri"/>
              <a:sym typeface="Calibri"/>
            </a:endParaRPr>
          </a:p>
        </p:txBody>
      </p:sp>
      <p:grpSp>
        <p:nvGrpSpPr>
          <p:cNvPr id="340" name="Google Shape;340;p34"/>
          <p:cNvGrpSpPr/>
          <p:nvPr/>
        </p:nvGrpSpPr>
        <p:grpSpPr>
          <a:xfrm>
            <a:off x="1712400" y="2860445"/>
            <a:ext cx="5698348" cy="3056942"/>
            <a:chOff x="1712400" y="2860445"/>
            <a:chExt cx="5698348" cy="3056942"/>
          </a:xfrm>
        </p:grpSpPr>
        <p:grpSp>
          <p:nvGrpSpPr>
            <p:cNvPr id="341" name="Google Shape;341;p34"/>
            <p:cNvGrpSpPr/>
            <p:nvPr/>
          </p:nvGrpSpPr>
          <p:grpSpPr>
            <a:xfrm>
              <a:off x="3978902" y="2895600"/>
              <a:ext cx="1004596" cy="3021779"/>
              <a:chOff x="2971800" y="2883408"/>
              <a:chExt cx="1004596" cy="3021779"/>
            </a:xfrm>
          </p:grpSpPr>
          <p:pic>
            <p:nvPicPr>
              <p:cNvPr id="342" name="Google Shape;342;p34"/>
              <p:cNvPicPr preferRelativeResize="0"/>
              <p:nvPr/>
            </p:nvPicPr>
            <p:blipFill rotWithShape="1">
              <a:blip r:embed="rId3">
                <a:alphaModFix/>
              </a:blip>
              <a:srcRect b="10372" l="0" r="0" t="26740"/>
              <a:stretch/>
            </p:blipFill>
            <p:spPr>
              <a:xfrm>
                <a:off x="2971800" y="2883408"/>
                <a:ext cx="1004596" cy="3021779"/>
              </a:xfrm>
              <a:prstGeom prst="rect">
                <a:avLst/>
              </a:prstGeom>
              <a:noFill/>
              <a:ln>
                <a:noFill/>
              </a:ln>
            </p:spPr>
          </p:pic>
          <p:cxnSp>
            <p:nvCxnSpPr>
              <p:cNvPr id="343" name="Google Shape;343;p34"/>
              <p:cNvCxnSpPr/>
              <p:nvPr/>
            </p:nvCxnSpPr>
            <p:spPr>
              <a:xfrm>
                <a:off x="3200400" y="3886200"/>
                <a:ext cx="0" cy="1295400"/>
              </a:xfrm>
              <a:prstGeom prst="straightConnector1">
                <a:avLst/>
              </a:prstGeom>
              <a:noFill/>
              <a:ln cap="flat" cmpd="sng" w="25400">
                <a:solidFill>
                  <a:srgbClr val="FF0000"/>
                </a:solidFill>
                <a:prstDash val="solid"/>
                <a:round/>
                <a:headEnd len="med" w="med" type="triangle"/>
                <a:tailEnd len="med" w="med" type="triangle"/>
              </a:ln>
              <a:effectLst>
                <a:outerShdw blurRad="40000" rotWithShape="0" dir="5400000" dist="20000">
                  <a:srgbClr val="000000">
                    <a:alpha val="37647"/>
                  </a:srgbClr>
                </a:outerShdw>
              </a:effectLst>
            </p:spPr>
          </p:cxnSp>
          <p:cxnSp>
            <p:nvCxnSpPr>
              <p:cNvPr id="344" name="Google Shape;344;p34"/>
              <p:cNvCxnSpPr/>
              <p:nvPr/>
            </p:nvCxnSpPr>
            <p:spPr>
              <a:xfrm>
                <a:off x="3048000" y="5181600"/>
                <a:ext cx="304800" cy="0"/>
              </a:xfrm>
              <a:prstGeom prst="straightConnector1">
                <a:avLst/>
              </a:prstGeom>
              <a:noFill/>
              <a:ln cap="flat" cmpd="sng" w="25400">
                <a:solidFill>
                  <a:srgbClr val="FF0000"/>
                </a:solidFill>
                <a:prstDash val="solid"/>
                <a:round/>
                <a:headEnd len="sm" w="sm" type="none"/>
                <a:tailEnd len="sm" w="sm" type="none"/>
              </a:ln>
              <a:effectLst>
                <a:outerShdw blurRad="40000" rotWithShape="0" dir="5400000" dist="20000">
                  <a:srgbClr val="000000">
                    <a:alpha val="37647"/>
                  </a:srgbClr>
                </a:outerShdw>
              </a:effectLst>
            </p:spPr>
          </p:cxnSp>
          <p:cxnSp>
            <p:nvCxnSpPr>
              <p:cNvPr id="345" name="Google Shape;345;p34"/>
              <p:cNvCxnSpPr/>
              <p:nvPr/>
            </p:nvCxnSpPr>
            <p:spPr>
              <a:xfrm>
                <a:off x="3048000" y="3886200"/>
                <a:ext cx="304800" cy="0"/>
              </a:xfrm>
              <a:prstGeom prst="straightConnector1">
                <a:avLst/>
              </a:prstGeom>
              <a:noFill/>
              <a:ln cap="flat" cmpd="sng" w="25400">
                <a:solidFill>
                  <a:srgbClr val="FF0000"/>
                </a:solidFill>
                <a:prstDash val="solid"/>
                <a:round/>
                <a:headEnd len="sm" w="sm" type="none"/>
                <a:tailEnd len="sm" w="sm" type="none"/>
              </a:ln>
              <a:effectLst>
                <a:outerShdw blurRad="40000" rotWithShape="0" dir="5400000" dist="20000">
                  <a:srgbClr val="000000">
                    <a:alpha val="37647"/>
                  </a:srgbClr>
                </a:outerShdw>
              </a:effectLst>
            </p:spPr>
          </p:cxnSp>
          <p:sp>
            <p:nvSpPr>
              <p:cNvPr id="346" name="Google Shape;346;p34"/>
              <p:cNvSpPr/>
              <p:nvPr/>
            </p:nvSpPr>
            <p:spPr>
              <a:xfrm>
                <a:off x="3009900" y="4369102"/>
                <a:ext cx="381000" cy="304800"/>
              </a:xfrm>
              <a:prstGeom prst="rect">
                <a:avLst/>
              </a:prstGeom>
              <a:solidFill>
                <a:schemeClr val="lt1"/>
              </a:solidFill>
              <a:ln>
                <a:noFill/>
              </a:ln>
              <a:effectLst>
                <a:outerShdw blurRad="40000" rotWithShape="0" dir="5400000" dist="23000">
                  <a:srgbClr val="000000">
                    <a:alpha val="34901"/>
                  </a:srgbClr>
                </a:outerShdw>
              </a:effectLst>
            </p:spPr>
            <p:txBody>
              <a:bodyPr anchorCtr="0" anchor="t" bIns="45700" lIns="91425" spcFirstLastPara="1" rIns="91425" wrap="square" tIns="45700">
                <a:noAutofit/>
              </a:bodyPr>
              <a:lstStyle/>
              <a:p>
                <a:pPr indent="0" lvl="0" marL="0" marR="0" rtl="0" algn="ctr">
                  <a:spcBef>
                    <a:spcPts val="0"/>
                  </a:spcBef>
                  <a:spcAft>
                    <a:spcPts val="0"/>
                  </a:spcAft>
                  <a:buNone/>
                </a:pPr>
                <a:r>
                  <a:rPr lang="es-MX" sz="1400">
                    <a:solidFill>
                      <a:schemeClr val="dk1"/>
                    </a:solidFill>
                    <a:latin typeface="Arial"/>
                    <a:ea typeface="Arial"/>
                    <a:cs typeface="Arial"/>
                    <a:sym typeface="Arial"/>
                  </a:rPr>
                  <a:t>∆</a:t>
                </a:r>
                <a:r>
                  <a:rPr lang="es-MX" sz="1400">
                    <a:solidFill>
                      <a:schemeClr val="dk1"/>
                    </a:solidFill>
                    <a:latin typeface="Calibri"/>
                    <a:ea typeface="Calibri"/>
                    <a:cs typeface="Calibri"/>
                    <a:sym typeface="Calibri"/>
                  </a:rPr>
                  <a:t>x</a:t>
                </a:r>
                <a:endParaRPr/>
              </a:p>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grpSp>
          <p:nvGrpSpPr>
            <p:cNvPr id="347" name="Google Shape;347;p34"/>
            <p:cNvGrpSpPr/>
            <p:nvPr/>
          </p:nvGrpSpPr>
          <p:grpSpPr>
            <a:xfrm>
              <a:off x="6406152" y="2895588"/>
              <a:ext cx="1004596" cy="3021779"/>
              <a:chOff x="4648200" y="2895600"/>
              <a:chExt cx="1004596" cy="3021779"/>
            </a:xfrm>
          </p:grpSpPr>
          <p:pic>
            <p:nvPicPr>
              <p:cNvPr id="348" name="Google Shape;348;p34"/>
              <p:cNvPicPr preferRelativeResize="0"/>
              <p:nvPr/>
            </p:nvPicPr>
            <p:blipFill rotWithShape="1">
              <a:blip r:embed="rId3">
                <a:alphaModFix/>
              </a:blip>
              <a:srcRect b="10372" l="0" r="0" t="26740"/>
              <a:stretch/>
            </p:blipFill>
            <p:spPr>
              <a:xfrm>
                <a:off x="4648200" y="2895600"/>
                <a:ext cx="1004596" cy="3021779"/>
              </a:xfrm>
              <a:prstGeom prst="rect">
                <a:avLst/>
              </a:prstGeom>
              <a:noFill/>
              <a:ln>
                <a:noFill/>
              </a:ln>
            </p:spPr>
          </p:pic>
          <p:cxnSp>
            <p:nvCxnSpPr>
              <p:cNvPr id="349" name="Google Shape;349;p34"/>
              <p:cNvCxnSpPr/>
              <p:nvPr/>
            </p:nvCxnSpPr>
            <p:spPr>
              <a:xfrm rot="10800000">
                <a:off x="4648200" y="5181600"/>
                <a:ext cx="457200" cy="0"/>
              </a:xfrm>
              <a:prstGeom prst="straightConnector1">
                <a:avLst/>
              </a:prstGeom>
              <a:noFill/>
              <a:ln cap="flat" cmpd="sng" w="25400">
                <a:solidFill>
                  <a:srgbClr val="FF0000"/>
                </a:solidFill>
                <a:prstDash val="solid"/>
                <a:round/>
                <a:headEnd len="med" w="med" type="triangle"/>
                <a:tailEnd len="med" w="med" type="triangle"/>
              </a:ln>
              <a:effectLst>
                <a:outerShdw blurRad="40000" rotWithShape="0" dir="5400000" dist="20000">
                  <a:srgbClr val="000000">
                    <a:alpha val="37647"/>
                  </a:srgbClr>
                </a:outerShdw>
              </a:effectLst>
            </p:spPr>
          </p:cxnSp>
          <p:cxnSp>
            <p:nvCxnSpPr>
              <p:cNvPr id="350" name="Google Shape;350;p34"/>
              <p:cNvCxnSpPr/>
              <p:nvPr/>
            </p:nvCxnSpPr>
            <p:spPr>
              <a:xfrm rot="10800000">
                <a:off x="4876800" y="3810000"/>
                <a:ext cx="0" cy="1371600"/>
              </a:xfrm>
              <a:prstGeom prst="straightConnector1">
                <a:avLst/>
              </a:prstGeom>
              <a:noFill/>
              <a:ln cap="flat" cmpd="sng" w="38100">
                <a:solidFill>
                  <a:srgbClr val="00B050"/>
                </a:solidFill>
                <a:prstDash val="solid"/>
                <a:round/>
                <a:headEnd len="sm" w="sm" type="none"/>
                <a:tailEnd len="med" w="med" type="triangle"/>
              </a:ln>
              <a:effectLst>
                <a:outerShdw blurRad="40000" rotWithShape="0" dir="5400000" dist="23000">
                  <a:srgbClr val="000000">
                    <a:alpha val="34901"/>
                  </a:srgbClr>
                </a:outerShdw>
              </a:effectLst>
            </p:spPr>
          </p:cxnSp>
        </p:grpSp>
        <p:pic>
          <p:nvPicPr>
            <p:cNvPr id="351" name="Google Shape;351;p34"/>
            <p:cNvPicPr preferRelativeResize="0"/>
            <p:nvPr/>
          </p:nvPicPr>
          <p:blipFill>
            <a:blip r:embed="rId4">
              <a:alphaModFix/>
            </a:blip>
            <a:stretch>
              <a:fillRect/>
            </a:stretch>
          </p:blipFill>
          <p:spPr>
            <a:xfrm>
              <a:off x="1712400" y="2860445"/>
              <a:ext cx="1004600" cy="3056942"/>
            </a:xfrm>
            <a:prstGeom prst="rect">
              <a:avLst/>
            </a:prstGeom>
            <a:noFill/>
            <a:ln>
              <a:noFill/>
            </a:ln>
          </p:spPr>
        </p:pic>
      </p:gr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5" name="Shape 355"/>
        <p:cNvGrpSpPr/>
        <p:nvPr/>
      </p:nvGrpSpPr>
      <p:grpSpPr>
        <a:xfrm>
          <a:off x="0" y="0"/>
          <a:ext cx="0" cy="0"/>
          <a:chOff x="0" y="0"/>
          <a:chExt cx="0" cy="0"/>
        </a:xfrm>
      </p:grpSpPr>
      <p:sp>
        <p:nvSpPr>
          <p:cNvPr id="356" name="Google Shape;356;p35"/>
          <p:cNvSpPr/>
          <p:nvPr/>
        </p:nvSpPr>
        <p:spPr>
          <a:xfrm>
            <a:off x="5771768" y="2678950"/>
            <a:ext cx="2096262" cy="925141"/>
          </a:xfrm>
          <a:prstGeom prst="rect">
            <a:avLst/>
          </a:prstGeom>
          <a:gradFill>
            <a:gsLst>
              <a:gs pos="0">
                <a:srgbClr val="FFBB82"/>
              </a:gs>
              <a:gs pos="35000">
                <a:srgbClr val="FFCFA8"/>
              </a:gs>
              <a:gs pos="100000">
                <a:srgbClr val="FFEBD9"/>
              </a:gs>
            </a:gsLst>
            <a:lin ang="16200000" scaled="0"/>
          </a:gradFill>
          <a:ln cap="flat" cmpd="sng" w="9525">
            <a:solidFill>
              <a:srgbClr val="F5913F"/>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357" name="Google Shape;357;p35"/>
          <p:cNvSpPr/>
          <p:nvPr/>
        </p:nvSpPr>
        <p:spPr>
          <a:xfrm>
            <a:off x="2228469" y="2694360"/>
            <a:ext cx="2096262" cy="925141"/>
          </a:xfrm>
          <a:prstGeom prst="rect">
            <a:avLst/>
          </a:prstGeom>
          <a:gradFill>
            <a:gsLst>
              <a:gs pos="0">
                <a:srgbClr val="FFBB82"/>
              </a:gs>
              <a:gs pos="35000">
                <a:srgbClr val="FFCFA8"/>
              </a:gs>
              <a:gs pos="100000">
                <a:srgbClr val="FFEBD9"/>
              </a:gs>
            </a:gsLst>
            <a:lin ang="16200000" scaled="0"/>
          </a:gradFill>
          <a:ln cap="flat" cmpd="sng" w="9525">
            <a:solidFill>
              <a:srgbClr val="F5913F"/>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358" name="Google Shape;358;p35"/>
          <p:cNvSpPr txBox="1"/>
          <p:nvPr/>
        </p:nvSpPr>
        <p:spPr>
          <a:xfrm>
            <a:off x="304800" y="152400"/>
            <a:ext cx="7239000" cy="55399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MX" sz="3000">
                <a:solidFill>
                  <a:srgbClr val="E36C09"/>
                </a:solidFill>
                <a:latin typeface="Arial"/>
                <a:ea typeface="Arial"/>
                <a:cs typeface="Arial"/>
                <a:sym typeface="Arial"/>
              </a:rPr>
              <a:t>Desarrollo</a:t>
            </a:r>
            <a:endParaRPr/>
          </a:p>
        </p:txBody>
      </p:sp>
      <p:sp>
        <p:nvSpPr>
          <p:cNvPr id="359" name="Google Shape;359;p35"/>
          <p:cNvSpPr txBox="1"/>
          <p:nvPr/>
        </p:nvSpPr>
        <p:spPr>
          <a:xfrm>
            <a:off x="228598" y="1046275"/>
            <a:ext cx="8382000" cy="46166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MX" sz="2400">
                <a:solidFill>
                  <a:srgbClr val="953734"/>
                </a:solidFill>
                <a:latin typeface="Arial"/>
                <a:ea typeface="Arial"/>
                <a:cs typeface="Arial"/>
                <a:sym typeface="Arial"/>
              </a:rPr>
              <a:t>Topología de redes (Densas Cuadradas):</a:t>
            </a:r>
            <a:endParaRPr/>
          </a:p>
        </p:txBody>
      </p:sp>
      <p:sp>
        <p:nvSpPr>
          <p:cNvPr id="360" name="Google Shape;360;p35"/>
          <p:cNvSpPr txBox="1"/>
          <p:nvPr/>
        </p:nvSpPr>
        <p:spPr>
          <a:xfrm>
            <a:off x="8534401" y="152400"/>
            <a:ext cx="457200"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i="1" lang="es-MX" sz="1600">
                <a:solidFill>
                  <a:schemeClr val="dk1"/>
                </a:solidFill>
                <a:latin typeface="Calibri"/>
                <a:ea typeface="Calibri"/>
                <a:cs typeface="Calibri"/>
                <a:sym typeface="Calibri"/>
              </a:rPr>
              <a:t>‹#›</a:t>
            </a:fld>
            <a:endParaRPr i="1" sz="1600">
              <a:solidFill>
                <a:schemeClr val="dk1"/>
              </a:solidFill>
              <a:latin typeface="Calibri"/>
              <a:ea typeface="Calibri"/>
              <a:cs typeface="Calibri"/>
              <a:sym typeface="Calibri"/>
            </a:endParaRPr>
          </a:p>
        </p:txBody>
      </p:sp>
      <p:sp>
        <p:nvSpPr>
          <p:cNvPr id="361" name="Google Shape;361;p35"/>
          <p:cNvSpPr txBox="1"/>
          <p:nvPr/>
        </p:nvSpPr>
        <p:spPr>
          <a:xfrm>
            <a:off x="2797935" y="4572000"/>
            <a:ext cx="955774"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s-MX" sz="1800">
                <a:solidFill>
                  <a:schemeClr val="dk1"/>
                </a:solidFill>
                <a:latin typeface="Calibri"/>
                <a:ea typeface="Calibri"/>
                <a:cs typeface="Calibri"/>
                <a:sym typeface="Calibri"/>
              </a:rPr>
              <a:t>Cardinal</a:t>
            </a:r>
            <a:endParaRPr/>
          </a:p>
        </p:txBody>
      </p:sp>
      <p:sp>
        <p:nvSpPr>
          <p:cNvPr id="362" name="Google Shape;362;p35"/>
          <p:cNvSpPr txBox="1"/>
          <p:nvPr/>
        </p:nvSpPr>
        <p:spPr>
          <a:xfrm>
            <a:off x="6196042" y="4572000"/>
            <a:ext cx="1247714"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s-MX" sz="1800">
                <a:solidFill>
                  <a:schemeClr val="dk1"/>
                </a:solidFill>
                <a:latin typeface="Calibri"/>
                <a:ea typeface="Calibri"/>
                <a:cs typeface="Calibri"/>
                <a:sym typeface="Calibri"/>
              </a:rPr>
              <a:t>Cuadrantes</a:t>
            </a:r>
            <a:endParaRPr/>
          </a:p>
        </p:txBody>
      </p:sp>
      <p:sp>
        <p:nvSpPr>
          <p:cNvPr id="363" name="Google Shape;363;p35"/>
          <p:cNvSpPr/>
          <p:nvPr/>
        </p:nvSpPr>
        <p:spPr>
          <a:xfrm>
            <a:off x="2342574" y="2795790"/>
            <a:ext cx="1866496" cy="304800"/>
          </a:xfrm>
          <a:prstGeom prst="rect">
            <a:avLst/>
          </a:prstGeom>
          <a:solidFill>
            <a:schemeClr val="lt1"/>
          </a:solidFill>
          <a:ln cap="flat" cmpd="sng" w="25400">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s-MX" sz="1800">
                <a:solidFill>
                  <a:schemeClr val="dk1"/>
                </a:solidFill>
                <a:latin typeface="Calibri"/>
                <a:ea typeface="Calibri"/>
                <a:cs typeface="Calibri"/>
                <a:sym typeface="Calibri"/>
              </a:rPr>
              <a:t>Tc-40</a:t>
            </a:r>
            <a:endParaRPr/>
          </a:p>
        </p:txBody>
      </p:sp>
      <p:sp>
        <p:nvSpPr>
          <p:cNvPr id="364" name="Google Shape;364;p35"/>
          <p:cNvSpPr/>
          <p:nvPr/>
        </p:nvSpPr>
        <p:spPr>
          <a:xfrm>
            <a:off x="2340458" y="3203103"/>
            <a:ext cx="1870728" cy="304800"/>
          </a:xfrm>
          <a:prstGeom prst="rect">
            <a:avLst/>
          </a:prstGeom>
          <a:solidFill>
            <a:schemeClr val="lt1"/>
          </a:solidFill>
          <a:ln cap="flat" cmpd="sng" w="25400">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s-MX" sz="1800">
                <a:solidFill>
                  <a:schemeClr val="dk1"/>
                </a:solidFill>
                <a:latin typeface="Calibri"/>
                <a:ea typeface="Calibri"/>
                <a:cs typeface="Calibri"/>
                <a:sym typeface="Calibri"/>
              </a:rPr>
              <a:t>Tc-40</a:t>
            </a:r>
            <a:endParaRPr/>
          </a:p>
        </p:txBody>
      </p:sp>
      <p:sp>
        <p:nvSpPr>
          <p:cNvPr id="365" name="Google Shape;365;p35"/>
          <p:cNvSpPr/>
          <p:nvPr/>
        </p:nvSpPr>
        <p:spPr>
          <a:xfrm>
            <a:off x="2740686" y="3619501"/>
            <a:ext cx="1070272" cy="304800"/>
          </a:xfrm>
          <a:prstGeom prst="rect">
            <a:avLst/>
          </a:prstGeom>
          <a:solidFill>
            <a:schemeClr val="lt1"/>
          </a:solidFill>
          <a:ln cap="flat" cmpd="sng" w="25400">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s-MX" sz="1800">
                <a:solidFill>
                  <a:schemeClr val="dk1"/>
                </a:solidFill>
                <a:latin typeface="Calibri"/>
                <a:ea typeface="Calibri"/>
                <a:cs typeface="Calibri"/>
                <a:sym typeface="Calibri"/>
              </a:rPr>
              <a:t>Tc-4</a:t>
            </a:r>
            <a:endParaRPr/>
          </a:p>
        </p:txBody>
      </p:sp>
      <p:sp>
        <p:nvSpPr>
          <p:cNvPr id="366" name="Google Shape;366;p35"/>
          <p:cNvSpPr/>
          <p:nvPr/>
        </p:nvSpPr>
        <p:spPr>
          <a:xfrm>
            <a:off x="1979645" y="2286000"/>
            <a:ext cx="2592355" cy="304800"/>
          </a:xfrm>
          <a:prstGeom prst="rect">
            <a:avLst/>
          </a:prstGeom>
          <a:solidFill>
            <a:schemeClr val="lt1"/>
          </a:solidFill>
          <a:ln cap="flat" cmpd="sng" w="254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s-MX" sz="1800">
                <a:solidFill>
                  <a:schemeClr val="dk1"/>
                </a:solidFill>
                <a:latin typeface="Calibri"/>
                <a:ea typeface="Calibri"/>
                <a:cs typeface="Calibri"/>
                <a:sym typeface="Calibri"/>
              </a:rPr>
              <a:t>Tc ~150 Neuronas</a:t>
            </a:r>
            <a:endParaRPr/>
          </a:p>
        </p:txBody>
      </p:sp>
      <p:sp>
        <p:nvSpPr>
          <p:cNvPr id="367" name="Google Shape;367;p35"/>
          <p:cNvSpPr/>
          <p:nvPr/>
        </p:nvSpPr>
        <p:spPr>
          <a:xfrm>
            <a:off x="2700153" y="4114800"/>
            <a:ext cx="1151339" cy="304800"/>
          </a:xfrm>
          <a:prstGeom prst="rect">
            <a:avLst/>
          </a:prstGeom>
          <a:solidFill>
            <a:schemeClr val="lt1"/>
          </a:solidFill>
          <a:ln cap="flat" cmpd="sng" w="25400">
            <a:solidFill>
              <a:schemeClr val="accent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s-MX" sz="1800">
                <a:solidFill>
                  <a:schemeClr val="dk1"/>
                </a:solidFill>
                <a:latin typeface="Calibri"/>
                <a:ea typeface="Calibri"/>
                <a:cs typeface="Calibri"/>
                <a:sym typeface="Calibri"/>
              </a:rPr>
              <a:t>Tc-5</a:t>
            </a:r>
            <a:endParaRPr/>
          </a:p>
        </p:txBody>
      </p:sp>
      <p:sp>
        <p:nvSpPr>
          <p:cNvPr id="368" name="Google Shape;368;p35"/>
          <p:cNvSpPr/>
          <p:nvPr/>
        </p:nvSpPr>
        <p:spPr>
          <a:xfrm>
            <a:off x="5886651" y="2795790"/>
            <a:ext cx="1866496" cy="304800"/>
          </a:xfrm>
          <a:prstGeom prst="rect">
            <a:avLst/>
          </a:prstGeom>
          <a:solidFill>
            <a:schemeClr val="lt1"/>
          </a:solidFill>
          <a:ln cap="flat" cmpd="sng" w="25400">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s-MX" sz="1800">
                <a:solidFill>
                  <a:schemeClr val="dk1"/>
                </a:solidFill>
                <a:latin typeface="Calibri"/>
                <a:ea typeface="Calibri"/>
                <a:cs typeface="Calibri"/>
                <a:sym typeface="Calibri"/>
              </a:rPr>
              <a:t>Tc-40</a:t>
            </a:r>
            <a:endParaRPr/>
          </a:p>
        </p:txBody>
      </p:sp>
      <p:sp>
        <p:nvSpPr>
          <p:cNvPr id="369" name="Google Shape;369;p35"/>
          <p:cNvSpPr/>
          <p:nvPr/>
        </p:nvSpPr>
        <p:spPr>
          <a:xfrm>
            <a:off x="5884535" y="3203103"/>
            <a:ext cx="1870728" cy="304800"/>
          </a:xfrm>
          <a:prstGeom prst="rect">
            <a:avLst/>
          </a:prstGeom>
          <a:solidFill>
            <a:schemeClr val="lt1"/>
          </a:solidFill>
          <a:ln cap="flat" cmpd="sng" w="25400">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s-MX" sz="1800">
                <a:solidFill>
                  <a:schemeClr val="dk1"/>
                </a:solidFill>
                <a:latin typeface="Calibri"/>
                <a:ea typeface="Calibri"/>
                <a:cs typeface="Calibri"/>
                <a:sym typeface="Calibri"/>
              </a:rPr>
              <a:t>Tc-40</a:t>
            </a:r>
            <a:endParaRPr/>
          </a:p>
        </p:txBody>
      </p:sp>
      <p:sp>
        <p:nvSpPr>
          <p:cNvPr id="370" name="Google Shape;370;p35"/>
          <p:cNvSpPr/>
          <p:nvPr/>
        </p:nvSpPr>
        <p:spPr>
          <a:xfrm>
            <a:off x="6025528" y="3619501"/>
            <a:ext cx="1588743" cy="304800"/>
          </a:xfrm>
          <a:prstGeom prst="rect">
            <a:avLst/>
          </a:prstGeom>
          <a:solidFill>
            <a:schemeClr val="lt1"/>
          </a:solidFill>
          <a:ln cap="flat" cmpd="sng" w="25400">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s-MX" sz="1800">
                <a:solidFill>
                  <a:schemeClr val="dk1"/>
                </a:solidFill>
                <a:latin typeface="Calibri"/>
                <a:ea typeface="Calibri"/>
                <a:cs typeface="Calibri"/>
                <a:sym typeface="Calibri"/>
              </a:rPr>
              <a:t>Tc-8</a:t>
            </a:r>
            <a:endParaRPr/>
          </a:p>
        </p:txBody>
      </p:sp>
      <p:sp>
        <p:nvSpPr>
          <p:cNvPr id="371" name="Google Shape;371;p35"/>
          <p:cNvSpPr/>
          <p:nvPr/>
        </p:nvSpPr>
        <p:spPr>
          <a:xfrm>
            <a:off x="5523722" y="2286000"/>
            <a:ext cx="2592355" cy="304800"/>
          </a:xfrm>
          <a:prstGeom prst="rect">
            <a:avLst/>
          </a:prstGeom>
          <a:solidFill>
            <a:schemeClr val="lt1"/>
          </a:solidFill>
          <a:ln cap="flat" cmpd="sng" w="254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s-MX" sz="1800">
                <a:solidFill>
                  <a:schemeClr val="dk1"/>
                </a:solidFill>
                <a:latin typeface="Calibri"/>
                <a:ea typeface="Calibri"/>
                <a:cs typeface="Calibri"/>
                <a:sym typeface="Calibri"/>
              </a:rPr>
              <a:t>Tc ~150 Neuronas</a:t>
            </a:r>
            <a:endParaRPr/>
          </a:p>
        </p:txBody>
      </p:sp>
      <p:sp>
        <p:nvSpPr>
          <p:cNvPr id="372" name="Google Shape;372;p35"/>
          <p:cNvSpPr/>
          <p:nvPr/>
        </p:nvSpPr>
        <p:spPr>
          <a:xfrm>
            <a:off x="6244230" y="4114800"/>
            <a:ext cx="1151339" cy="304800"/>
          </a:xfrm>
          <a:prstGeom prst="rect">
            <a:avLst/>
          </a:prstGeom>
          <a:solidFill>
            <a:schemeClr val="lt1"/>
          </a:solidFill>
          <a:ln cap="flat" cmpd="sng" w="25400">
            <a:solidFill>
              <a:schemeClr val="accent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s-MX" sz="1800">
                <a:solidFill>
                  <a:schemeClr val="dk1"/>
                </a:solidFill>
                <a:latin typeface="Calibri"/>
                <a:ea typeface="Calibri"/>
                <a:cs typeface="Calibri"/>
                <a:sym typeface="Calibri"/>
              </a:rPr>
              <a:t>Tc-5</a:t>
            </a:r>
            <a:endParaRPr/>
          </a:p>
        </p:txBody>
      </p:sp>
      <p:cxnSp>
        <p:nvCxnSpPr>
          <p:cNvPr id="373" name="Google Shape;373;p35"/>
          <p:cNvCxnSpPr/>
          <p:nvPr/>
        </p:nvCxnSpPr>
        <p:spPr>
          <a:xfrm>
            <a:off x="53339" y="2694360"/>
            <a:ext cx="8991600" cy="0"/>
          </a:xfrm>
          <a:prstGeom prst="straightConnector1">
            <a:avLst/>
          </a:prstGeom>
          <a:noFill/>
          <a:ln cap="flat" cmpd="sng" w="12700">
            <a:solidFill>
              <a:schemeClr val="dk1"/>
            </a:solidFill>
            <a:prstDash val="dot"/>
            <a:round/>
            <a:headEnd len="sm" w="sm" type="none"/>
            <a:tailEnd len="sm" w="sm" type="none"/>
          </a:ln>
          <a:effectLst>
            <a:outerShdw blurRad="40000" rotWithShape="0" dir="5400000" dist="20000">
              <a:srgbClr val="000000">
                <a:alpha val="37647"/>
              </a:srgbClr>
            </a:outerShdw>
          </a:effectLst>
        </p:spPr>
      </p:cxnSp>
      <p:cxnSp>
        <p:nvCxnSpPr>
          <p:cNvPr id="374" name="Google Shape;374;p35"/>
          <p:cNvCxnSpPr/>
          <p:nvPr/>
        </p:nvCxnSpPr>
        <p:spPr>
          <a:xfrm>
            <a:off x="53339" y="4022986"/>
            <a:ext cx="8991600" cy="0"/>
          </a:xfrm>
          <a:prstGeom prst="straightConnector1">
            <a:avLst/>
          </a:prstGeom>
          <a:noFill/>
          <a:ln cap="flat" cmpd="sng" w="12700">
            <a:solidFill>
              <a:schemeClr val="dk1"/>
            </a:solidFill>
            <a:prstDash val="dot"/>
            <a:round/>
            <a:headEnd len="sm" w="sm" type="none"/>
            <a:tailEnd len="sm" w="sm" type="none"/>
          </a:ln>
          <a:effectLst>
            <a:outerShdw blurRad="40000" rotWithShape="0" dir="5400000" dist="20000">
              <a:srgbClr val="000000">
                <a:alpha val="37647"/>
              </a:srgbClr>
            </a:outerShdw>
          </a:effectLst>
        </p:spPr>
      </p:cxnSp>
      <p:cxnSp>
        <p:nvCxnSpPr>
          <p:cNvPr id="375" name="Google Shape;375;p35"/>
          <p:cNvCxnSpPr/>
          <p:nvPr/>
        </p:nvCxnSpPr>
        <p:spPr>
          <a:xfrm>
            <a:off x="1600200" y="1994881"/>
            <a:ext cx="0" cy="3249240"/>
          </a:xfrm>
          <a:prstGeom prst="straightConnector1">
            <a:avLst/>
          </a:prstGeom>
          <a:noFill/>
          <a:ln cap="flat" cmpd="sng" w="12700">
            <a:solidFill>
              <a:schemeClr val="dk1"/>
            </a:solidFill>
            <a:prstDash val="dot"/>
            <a:round/>
            <a:headEnd len="sm" w="sm" type="none"/>
            <a:tailEnd len="sm" w="sm" type="none"/>
          </a:ln>
          <a:effectLst>
            <a:outerShdw blurRad="40000" rotWithShape="0" dir="5400000" dist="20000">
              <a:srgbClr val="000000">
                <a:alpha val="37647"/>
              </a:srgbClr>
            </a:outerShdw>
          </a:effectLst>
        </p:spPr>
      </p:cxnSp>
      <p:cxnSp>
        <p:nvCxnSpPr>
          <p:cNvPr id="376" name="Google Shape;376;p35"/>
          <p:cNvCxnSpPr/>
          <p:nvPr/>
        </p:nvCxnSpPr>
        <p:spPr>
          <a:xfrm>
            <a:off x="4953000" y="1949162"/>
            <a:ext cx="0" cy="3249240"/>
          </a:xfrm>
          <a:prstGeom prst="straightConnector1">
            <a:avLst/>
          </a:prstGeom>
          <a:noFill/>
          <a:ln cap="flat" cmpd="sng" w="12700">
            <a:solidFill>
              <a:schemeClr val="dk1"/>
            </a:solidFill>
            <a:prstDash val="dot"/>
            <a:round/>
            <a:headEnd len="sm" w="sm" type="none"/>
            <a:tailEnd len="sm" w="sm" type="none"/>
          </a:ln>
          <a:effectLst>
            <a:outerShdw blurRad="40000" rotWithShape="0" dir="5400000" dist="20000">
              <a:srgbClr val="000000">
                <a:alpha val="37647"/>
              </a:srgbClr>
            </a:outerShdw>
          </a:effectLst>
        </p:spPr>
      </p:cxnSp>
      <p:sp>
        <p:nvSpPr>
          <p:cNvPr id="377" name="Google Shape;377;p35"/>
          <p:cNvSpPr txBox="1"/>
          <p:nvPr/>
        </p:nvSpPr>
        <p:spPr>
          <a:xfrm>
            <a:off x="266855" y="2030898"/>
            <a:ext cx="994183"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s-MX" sz="1800">
                <a:solidFill>
                  <a:schemeClr val="dk1"/>
                </a:solidFill>
                <a:latin typeface="Calibri"/>
                <a:ea typeface="Calibri"/>
                <a:cs typeface="Calibri"/>
                <a:sym typeface="Calibri"/>
              </a:rPr>
              <a:t>Capa de </a:t>
            </a:r>
            <a:endParaRPr/>
          </a:p>
          <a:p>
            <a:pPr indent="0" lvl="0" marL="0" marR="0" rtl="0" algn="ctr">
              <a:spcBef>
                <a:spcPts val="0"/>
              </a:spcBef>
              <a:spcAft>
                <a:spcPts val="0"/>
              </a:spcAft>
              <a:buNone/>
            </a:pPr>
            <a:r>
              <a:rPr lang="es-MX" sz="1800">
                <a:solidFill>
                  <a:schemeClr val="dk1"/>
                </a:solidFill>
                <a:latin typeface="Calibri"/>
                <a:ea typeface="Calibri"/>
                <a:cs typeface="Calibri"/>
                <a:sym typeface="Calibri"/>
              </a:rPr>
              <a:t>Entrada</a:t>
            </a:r>
            <a:endParaRPr/>
          </a:p>
        </p:txBody>
      </p:sp>
      <p:sp>
        <p:nvSpPr>
          <p:cNvPr id="378" name="Google Shape;378;p35"/>
          <p:cNvSpPr txBox="1"/>
          <p:nvPr/>
        </p:nvSpPr>
        <p:spPr>
          <a:xfrm>
            <a:off x="266855" y="4110335"/>
            <a:ext cx="994183"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s-MX" sz="1800">
                <a:solidFill>
                  <a:schemeClr val="dk1"/>
                </a:solidFill>
                <a:latin typeface="Calibri"/>
                <a:ea typeface="Calibri"/>
                <a:cs typeface="Calibri"/>
                <a:sym typeface="Calibri"/>
              </a:rPr>
              <a:t>Capa de </a:t>
            </a:r>
            <a:endParaRPr/>
          </a:p>
          <a:p>
            <a:pPr indent="0" lvl="0" marL="0" marR="0" rtl="0" algn="ctr">
              <a:spcBef>
                <a:spcPts val="0"/>
              </a:spcBef>
              <a:spcAft>
                <a:spcPts val="0"/>
              </a:spcAft>
              <a:buNone/>
            </a:pPr>
            <a:r>
              <a:rPr lang="es-MX" sz="1800">
                <a:solidFill>
                  <a:schemeClr val="dk1"/>
                </a:solidFill>
                <a:latin typeface="Calibri"/>
                <a:ea typeface="Calibri"/>
                <a:cs typeface="Calibri"/>
                <a:sym typeface="Calibri"/>
              </a:rPr>
              <a:t>Salida</a:t>
            </a:r>
            <a:endParaRPr/>
          </a:p>
        </p:txBody>
      </p:sp>
      <p:sp>
        <p:nvSpPr>
          <p:cNvPr id="379" name="Google Shape;379;p35"/>
          <p:cNvSpPr txBox="1"/>
          <p:nvPr/>
        </p:nvSpPr>
        <p:spPr>
          <a:xfrm>
            <a:off x="152400" y="3035508"/>
            <a:ext cx="1223092"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s-MX" sz="1800">
                <a:solidFill>
                  <a:schemeClr val="dk1"/>
                </a:solidFill>
                <a:latin typeface="Calibri"/>
                <a:ea typeface="Calibri"/>
                <a:cs typeface="Calibri"/>
                <a:sym typeface="Calibri"/>
              </a:rPr>
              <a:t>Capa </a:t>
            </a:r>
            <a:endParaRPr/>
          </a:p>
          <a:p>
            <a:pPr indent="0" lvl="0" marL="0" marR="0" rtl="0" algn="ctr">
              <a:spcBef>
                <a:spcPts val="0"/>
              </a:spcBef>
              <a:spcAft>
                <a:spcPts val="0"/>
              </a:spcAft>
              <a:buNone/>
            </a:pPr>
            <a:r>
              <a:rPr lang="es-MX" sz="1800">
                <a:solidFill>
                  <a:schemeClr val="dk1"/>
                </a:solidFill>
                <a:latin typeface="Calibri"/>
                <a:ea typeface="Calibri"/>
                <a:cs typeface="Calibri"/>
                <a:sym typeface="Calibri"/>
              </a:rPr>
              <a:t>Escondidas</a:t>
            </a:r>
            <a:endParaRPr/>
          </a:p>
        </p:txBody>
      </p:sp>
      <p:pic>
        <p:nvPicPr>
          <p:cNvPr id="380" name="Google Shape;380;p35"/>
          <p:cNvPicPr preferRelativeResize="0"/>
          <p:nvPr/>
        </p:nvPicPr>
        <p:blipFill rotWithShape="1">
          <a:blip r:embed="rId3">
            <a:alphaModFix/>
          </a:blip>
          <a:srcRect b="0" l="0" r="0" t="0"/>
          <a:stretch/>
        </p:blipFill>
        <p:spPr>
          <a:xfrm>
            <a:off x="2553428" y="4897767"/>
            <a:ext cx="1444787" cy="1107307"/>
          </a:xfrm>
          <a:prstGeom prst="rect">
            <a:avLst/>
          </a:prstGeom>
          <a:noFill/>
          <a:ln>
            <a:noFill/>
          </a:ln>
        </p:spPr>
      </p:pic>
      <p:pic>
        <p:nvPicPr>
          <p:cNvPr id="381" name="Google Shape;381;p35"/>
          <p:cNvPicPr preferRelativeResize="0"/>
          <p:nvPr/>
        </p:nvPicPr>
        <p:blipFill rotWithShape="1">
          <a:blip r:embed="rId4">
            <a:alphaModFix/>
          </a:blip>
          <a:srcRect b="0" l="0" r="0" t="0"/>
          <a:stretch/>
        </p:blipFill>
        <p:spPr>
          <a:xfrm flipH="1">
            <a:off x="6095043" y="4897767"/>
            <a:ext cx="1444787" cy="1110418"/>
          </a:xfrm>
          <a:prstGeom prst="rect">
            <a:avLst/>
          </a:prstGeom>
          <a:noFill/>
          <a:ln>
            <a:noFill/>
          </a:ln>
        </p:spPr>
      </p:pic>
      <p:grpSp>
        <p:nvGrpSpPr>
          <p:cNvPr id="382" name="Google Shape;382;p35"/>
          <p:cNvGrpSpPr/>
          <p:nvPr/>
        </p:nvGrpSpPr>
        <p:grpSpPr>
          <a:xfrm>
            <a:off x="2418936" y="208827"/>
            <a:ext cx="509680" cy="441145"/>
            <a:chOff x="7979425" y="2436400"/>
            <a:chExt cx="954100" cy="734875"/>
          </a:xfrm>
        </p:grpSpPr>
        <p:sp>
          <p:nvSpPr>
            <p:cNvPr id="383" name="Google Shape;383;p35"/>
            <p:cNvSpPr/>
            <p:nvPr/>
          </p:nvSpPr>
          <p:spPr>
            <a:xfrm>
              <a:off x="8392025" y="2436400"/>
              <a:ext cx="541500" cy="554100"/>
            </a:xfrm>
            <a:prstGeom prst="rect">
              <a:avLst/>
            </a:prstGeom>
            <a:solidFill>
              <a:srgbClr val="4A86E8"/>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35"/>
            <p:cNvSpPr/>
            <p:nvPr/>
          </p:nvSpPr>
          <p:spPr>
            <a:xfrm>
              <a:off x="7979425" y="2565275"/>
              <a:ext cx="672000" cy="606000"/>
            </a:xfrm>
            <a:prstGeom prst="triangle">
              <a:avLst>
                <a:gd fmla="val 50000" name="adj"/>
              </a:avLst>
            </a:prstGeom>
            <a:solidFill>
              <a:srgbClr val="93C47D"/>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8" name="Shape 388"/>
        <p:cNvGrpSpPr/>
        <p:nvPr/>
      </p:nvGrpSpPr>
      <p:grpSpPr>
        <a:xfrm>
          <a:off x="0" y="0"/>
          <a:ext cx="0" cy="0"/>
          <a:chOff x="0" y="0"/>
          <a:chExt cx="0" cy="0"/>
        </a:xfrm>
      </p:grpSpPr>
      <p:sp>
        <p:nvSpPr>
          <p:cNvPr id="389" name="Google Shape;389;p36"/>
          <p:cNvSpPr/>
          <p:nvPr/>
        </p:nvSpPr>
        <p:spPr>
          <a:xfrm flipH="1" rot="10800000">
            <a:off x="5640068" y="2711492"/>
            <a:ext cx="3047994" cy="2143359"/>
          </a:xfrm>
          <a:prstGeom prst="triangle">
            <a:avLst>
              <a:gd fmla="val 50000" name="adj"/>
            </a:avLst>
          </a:prstGeom>
          <a:gradFill>
            <a:gsLst>
              <a:gs pos="0">
                <a:srgbClr val="FFBB82"/>
              </a:gs>
              <a:gs pos="35000">
                <a:srgbClr val="FFCFA8"/>
              </a:gs>
              <a:gs pos="100000">
                <a:srgbClr val="FFEBD9"/>
              </a:gs>
            </a:gsLst>
            <a:lin ang="16200000" scaled="0"/>
          </a:gradFill>
          <a:ln cap="flat" cmpd="sng" w="9525">
            <a:solidFill>
              <a:srgbClr val="F5913F"/>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390" name="Google Shape;390;p36"/>
          <p:cNvSpPr/>
          <p:nvPr/>
        </p:nvSpPr>
        <p:spPr>
          <a:xfrm>
            <a:off x="1828804" y="2286000"/>
            <a:ext cx="3047994" cy="2143359"/>
          </a:xfrm>
          <a:prstGeom prst="triangle">
            <a:avLst>
              <a:gd fmla="val 50000" name="adj"/>
            </a:avLst>
          </a:prstGeom>
          <a:gradFill>
            <a:gsLst>
              <a:gs pos="0">
                <a:srgbClr val="FFBB82"/>
              </a:gs>
              <a:gs pos="35000">
                <a:srgbClr val="FFCFA8"/>
              </a:gs>
              <a:gs pos="100000">
                <a:srgbClr val="FFEBD9"/>
              </a:gs>
            </a:gsLst>
            <a:lin ang="16200000" scaled="0"/>
          </a:gradFill>
          <a:ln cap="flat" cmpd="sng" w="9525">
            <a:solidFill>
              <a:srgbClr val="F5913F"/>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391" name="Google Shape;391;p36"/>
          <p:cNvSpPr txBox="1"/>
          <p:nvPr/>
        </p:nvSpPr>
        <p:spPr>
          <a:xfrm>
            <a:off x="304800" y="152400"/>
            <a:ext cx="7239000" cy="55399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MX" sz="3000">
                <a:solidFill>
                  <a:srgbClr val="E36C09"/>
                </a:solidFill>
                <a:latin typeface="Arial"/>
                <a:ea typeface="Arial"/>
                <a:cs typeface="Arial"/>
                <a:sym typeface="Arial"/>
              </a:rPr>
              <a:t>Desarrollo</a:t>
            </a:r>
            <a:endParaRPr/>
          </a:p>
        </p:txBody>
      </p:sp>
      <p:sp>
        <p:nvSpPr>
          <p:cNvPr id="392" name="Google Shape;392;p36"/>
          <p:cNvSpPr txBox="1"/>
          <p:nvPr/>
        </p:nvSpPr>
        <p:spPr>
          <a:xfrm>
            <a:off x="228598" y="1046275"/>
            <a:ext cx="8382000" cy="46166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MX" sz="2400">
                <a:solidFill>
                  <a:srgbClr val="953734"/>
                </a:solidFill>
                <a:latin typeface="Arial"/>
                <a:ea typeface="Arial"/>
                <a:cs typeface="Arial"/>
                <a:sym typeface="Arial"/>
              </a:rPr>
              <a:t>Topología de redes (Densas Piramidales):</a:t>
            </a:r>
            <a:endParaRPr/>
          </a:p>
        </p:txBody>
      </p:sp>
      <p:sp>
        <p:nvSpPr>
          <p:cNvPr id="393" name="Google Shape;393;p36"/>
          <p:cNvSpPr txBox="1"/>
          <p:nvPr/>
        </p:nvSpPr>
        <p:spPr>
          <a:xfrm>
            <a:off x="8534401" y="152400"/>
            <a:ext cx="457200"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i="1" lang="es-MX" sz="1600">
                <a:solidFill>
                  <a:schemeClr val="dk1"/>
                </a:solidFill>
                <a:latin typeface="Calibri"/>
                <a:ea typeface="Calibri"/>
                <a:cs typeface="Calibri"/>
                <a:sym typeface="Calibri"/>
              </a:rPr>
              <a:t>‹#›</a:t>
            </a:fld>
            <a:endParaRPr i="1" sz="1600">
              <a:solidFill>
                <a:schemeClr val="dk1"/>
              </a:solidFill>
              <a:latin typeface="Calibri"/>
              <a:ea typeface="Calibri"/>
              <a:cs typeface="Calibri"/>
              <a:sym typeface="Calibri"/>
            </a:endParaRPr>
          </a:p>
        </p:txBody>
      </p:sp>
      <p:sp>
        <p:nvSpPr>
          <p:cNvPr id="394" name="Google Shape;394;p36"/>
          <p:cNvSpPr txBox="1"/>
          <p:nvPr/>
        </p:nvSpPr>
        <p:spPr>
          <a:xfrm>
            <a:off x="2821677" y="4980928"/>
            <a:ext cx="1064779"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s-MX" sz="1800">
                <a:solidFill>
                  <a:schemeClr val="dk1"/>
                </a:solidFill>
                <a:latin typeface="Calibri"/>
                <a:ea typeface="Calibri"/>
                <a:cs typeface="Calibri"/>
                <a:sym typeface="Calibri"/>
              </a:rPr>
              <a:t>Piramidal</a:t>
            </a:r>
            <a:endParaRPr/>
          </a:p>
        </p:txBody>
      </p:sp>
      <p:sp>
        <p:nvSpPr>
          <p:cNvPr id="395" name="Google Shape;395;p36"/>
          <p:cNvSpPr txBox="1"/>
          <p:nvPr/>
        </p:nvSpPr>
        <p:spPr>
          <a:xfrm>
            <a:off x="6016119" y="4978394"/>
            <a:ext cx="2295893"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s-MX" sz="1800">
                <a:solidFill>
                  <a:schemeClr val="dk1"/>
                </a:solidFill>
                <a:latin typeface="Calibri"/>
                <a:ea typeface="Calibri"/>
                <a:cs typeface="Calibri"/>
                <a:sym typeface="Calibri"/>
              </a:rPr>
              <a:t>Piramidal Invertida</a:t>
            </a:r>
            <a:endParaRPr/>
          </a:p>
        </p:txBody>
      </p:sp>
      <p:sp>
        <p:nvSpPr>
          <p:cNvPr id="396" name="Google Shape;396;p36"/>
          <p:cNvSpPr/>
          <p:nvPr/>
        </p:nvSpPr>
        <p:spPr>
          <a:xfrm>
            <a:off x="2988306" y="4521194"/>
            <a:ext cx="731520" cy="304800"/>
          </a:xfrm>
          <a:prstGeom prst="rect">
            <a:avLst/>
          </a:prstGeom>
          <a:solidFill>
            <a:schemeClr val="lt1"/>
          </a:solidFill>
          <a:ln cap="flat" cmpd="sng" w="25400">
            <a:solidFill>
              <a:schemeClr val="accent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s-MX" sz="1800">
                <a:solidFill>
                  <a:schemeClr val="dk1"/>
                </a:solidFill>
                <a:latin typeface="Calibri"/>
                <a:ea typeface="Calibri"/>
                <a:cs typeface="Calibri"/>
                <a:sym typeface="Calibri"/>
              </a:rPr>
              <a:t>Tc-5</a:t>
            </a:r>
            <a:endParaRPr/>
          </a:p>
        </p:txBody>
      </p:sp>
      <p:sp>
        <p:nvSpPr>
          <p:cNvPr id="397" name="Google Shape;397;p36"/>
          <p:cNvSpPr/>
          <p:nvPr/>
        </p:nvSpPr>
        <p:spPr>
          <a:xfrm>
            <a:off x="6021065" y="2795790"/>
            <a:ext cx="2286000" cy="304800"/>
          </a:xfrm>
          <a:prstGeom prst="rect">
            <a:avLst/>
          </a:prstGeom>
          <a:solidFill>
            <a:schemeClr val="lt1"/>
          </a:solidFill>
          <a:ln cap="flat" cmpd="sng" w="25400">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s-MX" sz="1800">
                <a:solidFill>
                  <a:schemeClr val="dk1"/>
                </a:solidFill>
                <a:latin typeface="Calibri"/>
                <a:ea typeface="Calibri"/>
                <a:cs typeface="Calibri"/>
                <a:sym typeface="Calibri"/>
              </a:rPr>
              <a:t>Tc-40</a:t>
            </a:r>
            <a:endParaRPr/>
          </a:p>
        </p:txBody>
      </p:sp>
      <p:sp>
        <p:nvSpPr>
          <p:cNvPr id="398" name="Google Shape;398;p36"/>
          <p:cNvSpPr/>
          <p:nvPr/>
        </p:nvSpPr>
        <p:spPr>
          <a:xfrm>
            <a:off x="6249665" y="3203103"/>
            <a:ext cx="1828800" cy="304800"/>
          </a:xfrm>
          <a:prstGeom prst="rect">
            <a:avLst/>
          </a:prstGeom>
          <a:solidFill>
            <a:schemeClr val="lt1"/>
          </a:solidFill>
          <a:ln cap="flat" cmpd="sng" w="25400">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s-MX" sz="1800">
                <a:solidFill>
                  <a:schemeClr val="dk1"/>
                </a:solidFill>
                <a:latin typeface="Calibri"/>
                <a:ea typeface="Calibri"/>
                <a:cs typeface="Calibri"/>
                <a:sym typeface="Calibri"/>
              </a:rPr>
              <a:t>Tc-30</a:t>
            </a:r>
            <a:endParaRPr/>
          </a:p>
        </p:txBody>
      </p:sp>
      <p:sp>
        <p:nvSpPr>
          <p:cNvPr id="399" name="Google Shape;399;p36"/>
          <p:cNvSpPr/>
          <p:nvPr/>
        </p:nvSpPr>
        <p:spPr>
          <a:xfrm>
            <a:off x="5382775" y="2286000"/>
            <a:ext cx="3562580" cy="304800"/>
          </a:xfrm>
          <a:prstGeom prst="rect">
            <a:avLst/>
          </a:prstGeom>
          <a:solidFill>
            <a:schemeClr val="lt1"/>
          </a:solidFill>
          <a:ln cap="flat" cmpd="sng" w="254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s-MX" sz="1800">
                <a:solidFill>
                  <a:schemeClr val="dk1"/>
                </a:solidFill>
                <a:latin typeface="Calibri"/>
                <a:ea typeface="Calibri"/>
                <a:cs typeface="Calibri"/>
                <a:sym typeface="Calibri"/>
              </a:rPr>
              <a:t>Tc ~150 Neuronas</a:t>
            </a:r>
            <a:endParaRPr/>
          </a:p>
        </p:txBody>
      </p:sp>
      <p:sp>
        <p:nvSpPr>
          <p:cNvPr id="400" name="Google Shape;400;p36"/>
          <p:cNvSpPr/>
          <p:nvPr/>
        </p:nvSpPr>
        <p:spPr>
          <a:xfrm>
            <a:off x="6798305" y="4521194"/>
            <a:ext cx="731520" cy="304800"/>
          </a:xfrm>
          <a:prstGeom prst="rect">
            <a:avLst/>
          </a:prstGeom>
          <a:solidFill>
            <a:schemeClr val="lt1"/>
          </a:solidFill>
          <a:ln cap="flat" cmpd="sng" w="25400">
            <a:solidFill>
              <a:schemeClr val="accent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s-MX" sz="1800">
                <a:solidFill>
                  <a:schemeClr val="dk1"/>
                </a:solidFill>
                <a:latin typeface="Calibri"/>
                <a:ea typeface="Calibri"/>
                <a:cs typeface="Calibri"/>
                <a:sym typeface="Calibri"/>
              </a:rPr>
              <a:t>Tc-5</a:t>
            </a:r>
            <a:endParaRPr/>
          </a:p>
        </p:txBody>
      </p:sp>
      <p:cxnSp>
        <p:nvCxnSpPr>
          <p:cNvPr id="401" name="Google Shape;401;p36"/>
          <p:cNvCxnSpPr/>
          <p:nvPr/>
        </p:nvCxnSpPr>
        <p:spPr>
          <a:xfrm>
            <a:off x="53339" y="2694360"/>
            <a:ext cx="8991600" cy="0"/>
          </a:xfrm>
          <a:prstGeom prst="straightConnector1">
            <a:avLst/>
          </a:prstGeom>
          <a:noFill/>
          <a:ln cap="flat" cmpd="sng" w="12700">
            <a:solidFill>
              <a:schemeClr val="dk1"/>
            </a:solidFill>
            <a:prstDash val="dot"/>
            <a:round/>
            <a:headEnd len="sm" w="sm" type="none"/>
            <a:tailEnd len="sm" w="sm" type="none"/>
          </a:ln>
          <a:effectLst>
            <a:outerShdw blurRad="40000" rotWithShape="0" dir="5400000" dist="20000">
              <a:srgbClr val="000000">
                <a:alpha val="37647"/>
              </a:srgbClr>
            </a:outerShdw>
          </a:effectLst>
        </p:spPr>
      </p:cxnSp>
      <p:cxnSp>
        <p:nvCxnSpPr>
          <p:cNvPr id="402" name="Google Shape;402;p36"/>
          <p:cNvCxnSpPr/>
          <p:nvPr/>
        </p:nvCxnSpPr>
        <p:spPr>
          <a:xfrm>
            <a:off x="53339" y="4429380"/>
            <a:ext cx="8991600" cy="0"/>
          </a:xfrm>
          <a:prstGeom prst="straightConnector1">
            <a:avLst/>
          </a:prstGeom>
          <a:noFill/>
          <a:ln cap="flat" cmpd="sng" w="12700">
            <a:solidFill>
              <a:schemeClr val="dk1"/>
            </a:solidFill>
            <a:prstDash val="dot"/>
            <a:round/>
            <a:headEnd len="sm" w="sm" type="none"/>
            <a:tailEnd len="sm" w="sm" type="none"/>
          </a:ln>
          <a:effectLst>
            <a:outerShdw blurRad="40000" rotWithShape="0" dir="5400000" dist="20000">
              <a:srgbClr val="000000">
                <a:alpha val="37647"/>
              </a:srgbClr>
            </a:outerShdw>
          </a:effectLst>
        </p:spPr>
      </p:cxnSp>
      <p:cxnSp>
        <p:nvCxnSpPr>
          <p:cNvPr id="403" name="Google Shape;403;p36"/>
          <p:cNvCxnSpPr/>
          <p:nvPr/>
        </p:nvCxnSpPr>
        <p:spPr>
          <a:xfrm>
            <a:off x="1447800" y="1994881"/>
            <a:ext cx="0" cy="3249240"/>
          </a:xfrm>
          <a:prstGeom prst="straightConnector1">
            <a:avLst/>
          </a:prstGeom>
          <a:noFill/>
          <a:ln cap="flat" cmpd="sng" w="12700">
            <a:solidFill>
              <a:schemeClr val="dk1"/>
            </a:solidFill>
            <a:prstDash val="dot"/>
            <a:round/>
            <a:headEnd len="sm" w="sm" type="none"/>
            <a:tailEnd len="sm" w="sm" type="none"/>
          </a:ln>
          <a:effectLst>
            <a:outerShdw blurRad="40000" rotWithShape="0" dir="5400000" dist="20000">
              <a:srgbClr val="000000">
                <a:alpha val="37647"/>
              </a:srgbClr>
            </a:outerShdw>
          </a:effectLst>
        </p:spPr>
      </p:cxnSp>
      <p:cxnSp>
        <p:nvCxnSpPr>
          <p:cNvPr id="404" name="Google Shape;404;p36"/>
          <p:cNvCxnSpPr/>
          <p:nvPr/>
        </p:nvCxnSpPr>
        <p:spPr>
          <a:xfrm>
            <a:off x="5257800" y="1980391"/>
            <a:ext cx="0" cy="3249240"/>
          </a:xfrm>
          <a:prstGeom prst="straightConnector1">
            <a:avLst/>
          </a:prstGeom>
          <a:noFill/>
          <a:ln cap="flat" cmpd="sng" w="12700">
            <a:solidFill>
              <a:schemeClr val="dk1"/>
            </a:solidFill>
            <a:prstDash val="dot"/>
            <a:round/>
            <a:headEnd len="sm" w="sm" type="none"/>
            <a:tailEnd len="sm" w="sm" type="none"/>
          </a:ln>
          <a:effectLst>
            <a:outerShdw blurRad="40000" rotWithShape="0" dir="5400000" dist="20000">
              <a:srgbClr val="000000">
                <a:alpha val="37647"/>
              </a:srgbClr>
            </a:outerShdw>
          </a:effectLst>
        </p:spPr>
      </p:cxnSp>
      <p:sp>
        <p:nvSpPr>
          <p:cNvPr id="405" name="Google Shape;405;p36"/>
          <p:cNvSpPr txBox="1"/>
          <p:nvPr/>
        </p:nvSpPr>
        <p:spPr>
          <a:xfrm>
            <a:off x="266855" y="2030898"/>
            <a:ext cx="994183"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s-MX" sz="1800">
                <a:solidFill>
                  <a:schemeClr val="dk1"/>
                </a:solidFill>
                <a:latin typeface="Calibri"/>
                <a:ea typeface="Calibri"/>
                <a:cs typeface="Calibri"/>
                <a:sym typeface="Calibri"/>
              </a:rPr>
              <a:t>Capa de </a:t>
            </a:r>
            <a:endParaRPr/>
          </a:p>
          <a:p>
            <a:pPr indent="0" lvl="0" marL="0" marR="0" rtl="0" algn="ctr">
              <a:spcBef>
                <a:spcPts val="0"/>
              </a:spcBef>
              <a:spcAft>
                <a:spcPts val="0"/>
              </a:spcAft>
              <a:buNone/>
            </a:pPr>
            <a:r>
              <a:rPr lang="es-MX" sz="1800">
                <a:solidFill>
                  <a:schemeClr val="dk1"/>
                </a:solidFill>
                <a:latin typeface="Calibri"/>
                <a:ea typeface="Calibri"/>
                <a:cs typeface="Calibri"/>
                <a:sym typeface="Calibri"/>
              </a:rPr>
              <a:t>Entrada</a:t>
            </a:r>
            <a:endParaRPr/>
          </a:p>
        </p:txBody>
      </p:sp>
      <p:sp>
        <p:nvSpPr>
          <p:cNvPr id="406" name="Google Shape;406;p36"/>
          <p:cNvSpPr txBox="1"/>
          <p:nvPr/>
        </p:nvSpPr>
        <p:spPr>
          <a:xfrm>
            <a:off x="266855" y="4516729"/>
            <a:ext cx="994183"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s-MX" sz="1800">
                <a:solidFill>
                  <a:schemeClr val="dk1"/>
                </a:solidFill>
                <a:latin typeface="Calibri"/>
                <a:ea typeface="Calibri"/>
                <a:cs typeface="Calibri"/>
                <a:sym typeface="Calibri"/>
              </a:rPr>
              <a:t>Capa de </a:t>
            </a:r>
            <a:endParaRPr/>
          </a:p>
          <a:p>
            <a:pPr indent="0" lvl="0" marL="0" marR="0" rtl="0" algn="ctr">
              <a:spcBef>
                <a:spcPts val="0"/>
              </a:spcBef>
              <a:spcAft>
                <a:spcPts val="0"/>
              </a:spcAft>
              <a:buNone/>
            </a:pPr>
            <a:r>
              <a:rPr lang="es-MX" sz="1800">
                <a:solidFill>
                  <a:schemeClr val="dk1"/>
                </a:solidFill>
                <a:latin typeface="Calibri"/>
                <a:ea typeface="Calibri"/>
                <a:cs typeface="Calibri"/>
                <a:sym typeface="Calibri"/>
              </a:rPr>
              <a:t>Salida</a:t>
            </a:r>
            <a:endParaRPr/>
          </a:p>
        </p:txBody>
      </p:sp>
      <p:sp>
        <p:nvSpPr>
          <p:cNvPr id="407" name="Google Shape;407;p36"/>
          <p:cNvSpPr txBox="1"/>
          <p:nvPr/>
        </p:nvSpPr>
        <p:spPr>
          <a:xfrm>
            <a:off x="152400" y="3184737"/>
            <a:ext cx="1223092"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s-MX" sz="1800">
                <a:solidFill>
                  <a:schemeClr val="dk1"/>
                </a:solidFill>
                <a:latin typeface="Calibri"/>
                <a:ea typeface="Calibri"/>
                <a:cs typeface="Calibri"/>
                <a:sym typeface="Calibri"/>
              </a:rPr>
              <a:t>Capa </a:t>
            </a:r>
            <a:endParaRPr/>
          </a:p>
          <a:p>
            <a:pPr indent="0" lvl="0" marL="0" marR="0" rtl="0" algn="ctr">
              <a:spcBef>
                <a:spcPts val="0"/>
              </a:spcBef>
              <a:spcAft>
                <a:spcPts val="0"/>
              </a:spcAft>
              <a:buNone/>
            </a:pPr>
            <a:r>
              <a:rPr lang="es-MX" sz="1800">
                <a:solidFill>
                  <a:schemeClr val="dk1"/>
                </a:solidFill>
                <a:latin typeface="Calibri"/>
                <a:ea typeface="Calibri"/>
                <a:cs typeface="Calibri"/>
                <a:sym typeface="Calibri"/>
              </a:rPr>
              <a:t>Escondidas</a:t>
            </a:r>
            <a:endParaRPr/>
          </a:p>
        </p:txBody>
      </p:sp>
      <p:sp>
        <p:nvSpPr>
          <p:cNvPr id="408" name="Google Shape;408;p36"/>
          <p:cNvSpPr/>
          <p:nvPr/>
        </p:nvSpPr>
        <p:spPr>
          <a:xfrm>
            <a:off x="6478265" y="3605011"/>
            <a:ext cx="1371600" cy="304800"/>
          </a:xfrm>
          <a:prstGeom prst="rect">
            <a:avLst/>
          </a:prstGeom>
          <a:solidFill>
            <a:schemeClr val="lt1"/>
          </a:solidFill>
          <a:ln cap="flat" cmpd="sng" w="25400">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s-MX" sz="1800">
                <a:solidFill>
                  <a:schemeClr val="dk1"/>
                </a:solidFill>
                <a:latin typeface="Calibri"/>
                <a:ea typeface="Calibri"/>
                <a:cs typeface="Calibri"/>
                <a:sym typeface="Calibri"/>
              </a:rPr>
              <a:t>Tc-20</a:t>
            </a:r>
            <a:endParaRPr/>
          </a:p>
        </p:txBody>
      </p:sp>
      <p:sp>
        <p:nvSpPr>
          <p:cNvPr id="409" name="Google Shape;409;p36"/>
          <p:cNvSpPr/>
          <p:nvPr/>
        </p:nvSpPr>
        <p:spPr>
          <a:xfrm>
            <a:off x="6706865" y="4031917"/>
            <a:ext cx="914400" cy="304800"/>
          </a:xfrm>
          <a:prstGeom prst="rect">
            <a:avLst/>
          </a:prstGeom>
          <a:solidFill>
            <a:schemeClr val="lt1"/>
          </a:solidFill>
          <a:ln cap="flat" cmpd="sng" w="25400">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s-MX" sz="1800">
                <a:solidFill>
                  <a:schemeClr val="dk1"/>
                </a:solidFill>
                <a:latin typeface="Calibri"/>
                <a:ea typeface="Calibri"/>
                <a:cs typeface="Calibri"/>
                <a:sym typeface="Calibri"/>
              </a:rPr>
              <a:t>Tc-10</a:t>
            </a:r>
            <a:endParaRPr/>
          </a:p>
        </p:txBody>
      </p:sp>
      <p:sp>
        <p:nvSpPr>
          <p:cNvPr id="410" name="Google Shape;410;p36"/>
          <p:cNvSpPr/>
          <p:nvPr/>
        </p:nvSpPr>
        <p:spPr>
          <a:xfrm>
            <a:off x="2211066" y="4018086"/>
            <a:ext cx="2286000" cy="304800"/>
          </a:xfrm>
          <a:prstGeom prst="rect">
            <a:avLst/>
          </a:prstGeom>
          <a:solidFill>
            <a:schemeClr val="lt1"/>
          </a:solidFill>
          <a:ln cap="flat" cmpd="sng" w="25400">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s-MX" sz="1800">
                <a:solidFill>
                  <a:schemeClr val="dk1"/>
                </a:solidFill>
                <a:latin typeface="Calibri"/>
                <a:ea typeface="Calibri"/>
                <a:cs typeface="Calibri"/>
                <a:sym typeface="Calibri"/>
              </a:rPr>
              <a:t>Tc-40</a:t>
            </a:r>
            <a:endParaRPr/>
          </a:p>
        </p:txBody>
      </p:sp>
      <p:sp>
        <p:nvSpPr>
          <p:cNvPr id="411" name="Google Shape;411;p36"/>
          <p:cNvSpPr/>
          <p:nvPr/>
        </p:nvSpPr>
        <p:spPr>
          <a:xfrm>
            <a:off x="2439666" y="3589091"/>
            <a:ext cx="1828800" cy="304800"/>
          </a:xfrm>
          <a:prstGeom prst="rect">
            <a:avLst/>
          </a:prstGeom>
          <a:solidFill>
            <a:schemeClr val="lt1"/>
          </a:solidFill>
          <a:ln cap="flat" cmpd="sng" w="25400">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s-MX" sz="1800">
                <a:solidFill>
                  <a:schemeClr val="dk1"/>
                </a:solidFill>
                <a:latin typeface="Calibri"/>
                <a:ea typeface="Calibri"/>
                <a:cs typeface="Calibri"/>
                <a:sym typeface="Calibri"/>
              </a:rPr>
              <a:t>Tc-30</a:t>
            </a:r>
            <a:endParaRPr/>
          </a:p>
        </p:txBody>
      </p:sp>
      <p:sp>
        <p:nvSpPr>
          <p:cNvPr id="412" name="Google Shape;412;p36"/>
          <p:cNvSpPr/>
          <p:nvPr/>
        </p:nvSpPr>
        <p:spPr>
          <a:xfrm>
            <a:off x="2668266" y="3203103"/>
            <a:ext cx="1371600" cy="304800"/>
          </a:xfrm>
          <a:prstGeom prst="rect">
            <a:avLst/>
          </a:prstGeom>
          <a:solidFill>
            <a:schemeClr val="lt1"/>
          </a:solidFill>
          <a:ln cap="flat" cmpd="sng" w="25400">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s-MX" sz="1800">
                <a:solidFill>
                  <a:schemeClr val="dk1"/>
                </a:solidFill>
                <a:latin typeface="Calibri"/>
                <a:ea typeface="Calibri"/>
                <a:cs typeface="Calibri"/>
                <a:sym typeface="Calibri"/>
              </a:rPr>
              <a:t>Tc-20</a:t>
            </a:r>
            <a:endParaRPr/>
          </a:p>
        </p:txBody>
      </p:sp>
      <p:sp>
        <p:nvSpPr>
          <p:cNvPr id="413" name="Google Shape;413;p36"/>
          <p:cNvSpPr/>
          <p:nvPr/>
        </p:nvSpPr>
        <p:spPr>
          <a:xfrm>
            <a:off x="2896866" y="2794330"/>
            <a:ext cx="914400" cy="304800"/>
          </a:xfrm>
          <a:prstGeom prst="rect">
            <a:avLst/>
          </a:prstGeom>
          <a:solidFill>
            <a:schemeClr val="lt1"/>
          </a:solidFill>
          <a:ln cap="flat" cmpd="sng" w="25400">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s-MX" sz="1800">
                <a:solidFill>
                  <a:schemeClr val="dk1"/>
                </a:solidFill>
                <a:latin typeface="Calibri"/>
                <a:ea typeface="Calibri"/>
                <a:cs typeface="Calibri"/>
                <a:sym typeface="Calibri"/>
              </a:rPr>
              <a:t>Tc-10</a:t>
            </a:r>
            <a:endParaRPr/>
          </a:p>
        </p:txBody>
      </p:sp>
      <p:sp>
        <p:nvSpPr>
          <p:cNvPr id="414" name="Google Shape;414;p36"/>
          <p:cNvSpPr/>
          <p:nvPr/>
        </p:nvSpPr>
        <p:spPr>
          <a:xfrm>
            <a:off x="1572776" y="2289591"/>
            <a:ext cx="3562580" cy="304800"/>
          </a:xfrm>
          <a:prstGeom prst="rect">
            <a:avLst/>
          </a:prstGeom>
          <a:solidFill>
            <a:schemeClr val="lt1"/>
          </a:solidFill>
          <a:ln cap="flat" cmpd="sng" w="254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s-MX" sz="1800">
                <a:solidFill>
                  <a:schemeClr val="dk1"/>
                </a:solidFill>
                <a:latin typeface="Calibri"/>
                <a:ea typeface="Calibri"/>
                <a:cs typeface="Calibri"/>
                <a:sym typeface="Calibri"/>
              </a:rPr>
              <a:t>Tc ~150 Neuronas</a:t>
            </a:r>
            <a:endParaRPr/>
          </a:p>
        </p:txBody>
      </p:sp>
      <p:grpSp>
        <p:nvGrpSpPr>
          <p:cNvPr id="415" name="Google Shape;415;p36"/>
          <p:cNvGrpSpPr/>
          <p:nvPr/>
        </p:nvGrpSpPr>
        <p:grpSpPr>
          <a:xfrm>
            <a:off x="2439686" y="208827"/>
            <a:ext cx="509680" cy="441145"/>
            <a:chOff x="7979425" y="2436400"/>
            <a:chExt cx="954100" cy="734875"/>
          </a:xfrm>
        </p:grpSpPr>
        <p:sp>
          <p:nvSpPr>
            <p:cNvPr id="416" name="Google Shape;416;p36"/>
            <p:cNvSpPr/>
            <p:nvPr/>
          </p:nvSpPr>
          <p:spPr>
            <a:xfrm>
              <a:off x="8392025" y="2436400"/>
              <a:ext cx="541500" cy="554100"/>
            </a:xfrm>
            <a:prstGeom prst="rect">
              <a:avLst/>
            </a:prstGeom>
            <a:solidFill>
              <a:srgbClr val="4A86E8"/>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36"/>
            <p:cNvSpPr/>
            <p:nvPr/>
          </p:nvSpPr>
          <p:spPr>
            <a:xfrm>
              <a:off x="7979425" y="2565275"/>
              <a:ext cx="672000" cy="606000"/>
            </a:xfrm>
            <a:prstGeom prst="triangle">
              <a:avLst>
                <a:gd fmla="val 50000" name="adj"/>
              </a:avLst>
            </a:prstGeom>
            <a:solidFill>
              <a:srgbClr val="93C47D"/>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1" name="Shape 421"/>
        <p:cNvGrpSpPr/>
        <p:nvPr/>
      </p:nvGrpSpPr>
      <p:grpSpPr>
        <a:xfrm>
          <a:off x="0" y="0"/>
          <a:ext cx="0" cy="0"/>
          <a:chOff x="0" y="0"/>
          <a:chExt cx="0" cy="0"/>
        </a:xfrm>
      </p:grpSpPr>
      <p:sp>
        <p:nvSpPr>
          <p:cNvPr id="422" name="Google Shape;422;p37"/>
          <p:cNvSpPr txBox="1"/>
          <p:nvPr/>
        </p:nvSpPr>
        <p:spPr>
          <a:xfrm>
            <a:off x="304800" y="152400"/>
            <a:ext cx="7239000" cy="55399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MX" sz="3000">
                <a:solidFill>
                  <a:srgbClr val="E36C09"/>
                </a:solidFill>
                <a:latin typeface="Arial"/>
                <a:ea typeface="Arial"/>
                <a:cs typeface="Arial"/>
                <a:sym typeface="Arial"/>
              </a:rPr>
              <a:t>Desarrollo</a:t>
            </a:r>
            <a:endParaRPr/>
          </a:p>
        </p:txBody>
      </p:sp>
      <p:sp>
        <p:nvSpPr>
          <p:cNvPr id="423" name="Google Shape;423;p37"/>
          <p:cNvSpPr txBox="1"/>
          <p:nvPr/>
        </p:nvSpPr>
        <p:spPr>
          <a:xfrm>
            <a:off x="367004" y="1127564"/>
            <a:ext cx="7772400" cy="67710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MX" sz="2000">
                <a:solidFill>
                  <a:srgbClr val="953734"/>
                </a:solidFill>
                <a:latin typeface="Arial"/>
                <a:ea typeface="Arial"/>
                <a:cs typeface="Arial"/>
                <a:sym typeface="Arial"/>
              </a:rPr>
              <a:t>Entrenamiento</a:t>
            </a:r>
            <a:endParaRPr/>
          </a:p>
          <a:p>
            <a:pPr indent="0" lvl="0" marL="0" marR="0" rtl="0" algn="l">
              <a:spcBef>
                <a:spcPts val="0"/>
              </a:spcBef>
              <a:spcAft>
                <a:spcPts val="0"/>
              </a:spcAft>
              <a:buNone/>
            </a:pPr>
            <a:r>
              <a:t/>
            </a:r>
            <a:endParaRPr sz="1800">
              <a:solidFill>
                <a:srgbClr val="595959"/>
              </a:solidFill>
              <a:latin typeface="Arial"/>
              <a:ea typeface="Arial"/>
              <a:cs typeface="Arial"/>
              <a:sym typeface="Arial"/>
            </a:endParaRPr>
          </a:p>
        </p:txBody>
      </p:sp>
      <p:sp>
        <p:nvSpPr>
          <p:cNvPr id="424" name="Google Shape;424;p37"/>
          <p:cNvSpPr txBox="1"/>
          <p:nvPr/>
        </p:nvSpPr>
        <p:spPr>
          <a:xfrm>
            <a:off x="8534401" y="152400"/>
            <a:ext cx="457200"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i="1" lang="es-MX" sz="1600">
                <a:solidFill>
                  <a:schemeClr val="dk1"/>
                </a:solidFill>
                <a:latin typeface="Calibri"/>
                <a:ea typeface="Calibri"/>
                <a:cs typeface="Calibri"/>
                <a:sym typeface="Calibri"/>
              </a:rPr>
              <a:t>‹#›</a:t>
            </a:fld>
            <a:endParaRPr i="1" sz="1600">
              <a:solidFill>
                <a:schemeClr val="dk1"/>
              </a:solidFill>
              <a:latin typeface="Calibri"/>
              <a:ea typeface="Calibri"/>
              <a:cs typeface="Calibri"/>
              <a:sym typeface="Calibri"/>
            </a:endParaRPr>
          </a:p>
        </p:txBody>
      </p:sp>
      <p:pic>
        <p:nvPicPr>
          <p:cNvPr descr="A screenshot of a cell phone&#10;&#10;Description generated with very high confidence" id="425" name="Google Shape;425;p37"/>
          <p:cNvPicPr preferRelativeResize="0"/>
          <p:nvPr/>
        </p:nvPicPr>
        <p:blipFill rotWithShape="1">
          <a:blip r:embed="rId3">
            <a:alphaModFix/>
          </a:blip>
          <a:srcRect b="0" l="0" r="0" t="0"/>
          <a:stretch/>
        </p:blipFill>
        <p:spPr>
          <a:xfrm>
            <a:off x="848344" y="1524000"/>
            <a:ext cx="7447312" cy="4352925"/>
          </a:xfrm>
          <a:prstGeom prst="rect">
            <a:avLst/>
          </a:prstGeom>
          <a:noFill/>
          <a:ln>
            <a:noFill/>
          </a:ln>
        </p:spPr>
      </p:pic>
      <p:grpSp>
        <p:nvGrpSpPr>
          <p:cNvPr id="426" name="Google Shape;426;p37"/>
          <p:cNvGrpSpPr/>
          <p:nvPr/>
        </p:nvGrpSpPr>
        <p:grpSpPr>
          <a:xfrm>
            <a:off x="2549600" y="110812"/>
            <a:ext cx="632353" cy="637187"/>
            <a:chOff x="7899575" y="4611225"/>
            <a:chExt cx="1244300" cy="1299850"/>
          </a:xfrm>
        </p:grpSpPr>
        <p:pic>
          <p:nvPicPr>
            <p:cNvPr id="427" name="Google Shape;427;p37"/>
            <p:cNvPicPr preferRelativeResize="0"/>
            <p:nvPr/>
          </p:nvPicPr>
          <p:blipFill>
            <a:blip r:embed="rId4">
              <a:alphaModFix/>
            </a:blip>
            <a:stretch>
              <a:fillRect/>
            </a:stretch>
          </p:blipFill>
          <p:spPr>
            <a:xfrm>
              <a:off x="7899575" y="5026050"/>
              <a:ext cx="492450" cy="683350"/>
            </a:xfrm>
            <a:prstGeom prst="rect">
              <a:avLst/>
            </a:prstGeom>
            <a:noFill/>
            <a:ln>
              <a:noFill/>
            </a:ln>
          </p:spPr>
        </p:pic>
        <p:pic>
          <p:nvPicPr>
            <p:cNvPr id="428" name="Google Shape;428;p37"/>
            <p:cNvPicPr preferRelativeResize="0"/>
            <p:nvPr/>
          </p:nvPicPr>
          <p:blipFill>
            <a:blip r:embed="rId4">
              <a:alphaModFix/>
            </a:blip>
            <a:stretch>
              <a:fillRect/>
            </a:stretch>
          </p:blipFill>
          <p:spPr>
            <a:xfrm>
              <a:off x="8219550" y="4611225"/>
              <a:ext cx="492450" cy="683350"/>
            </a:xfrm>
            <a:prstGeom prst="rect">
              <a:avLst/>
            </a:prstGeom>
            <a:noFill/>
            <a:ln>
              <a:noFill/>
            </a:ln>
          </p:spPr>
        </p:pic>
        <p:pic>
          <p:nvPicPr>
            <p:cNvPr id="429" name="Google Shape;429;p37"/>
            <p:cNvPicPr preferRelativeResize="0"/>
            <p:nvPr/>
          </p:nvPicPr>
          <p:blipFill>
            <a:blip r:embed="rId4">
              <a:alphaModFix/>
            </a:blip>
            <a:stretch>
              <a:fillRect/>
            </a:stretch>
          </p:blipFill>
          <p:spPr>
            <a:xfrm>
              <a:off x="8392025" y="5227725"/>
              <a:ext cx="492450" cy="683350"/>
            </a:xfrm>
            <a:prstGeom prst="rect">
              <a:avLst/>
            </a:prstGeom>
            <a:noFill/>
            <a:ln>
              <a:noFill/>
            </a:ln>
          </p:spPr>
        </p:pic>
        <p:pic>
          <p:nvPicPr>
            <p:cNvPr id="430" name="Google Shape;430;p37"/>
            <p:cNvPicPr preferRelativeResize="0"/>
            <p:nvPr/>
          </p:nvPicPr>
          <p:blipFill>
            <a:blip r:embed="rId4">
              <a:alphaModFix/>
            </a:blip>
            <a:stretch>
              <a:fillRect/>
            </a:stretch>
          </p:blipFill>
          <p:spPr>
            <a:xfrm>
              <a:off x="8651425" y="4774250"/>
              <a:ext cx="492450" cy="683350"/>
            </a:xfrm>
            <a:prstGeom prst="rect">
              <a:avLst/>
            </a:prstGeom>
            <a:noFill/>
            <a:ln>
              <a:noFill/>
            </a:ln>
          </p:spPr>
        </p:pic>
      </p:grpSp>
      <p:pic>
        <p:nvPicPr>
          <p:cNvPr id="431" name="Google Shape;431;p37"/>
          <p:cNvPicPr preferRelativeResize="0"/>
          <p:nvPr/>
        </p:nvPicPr>
        <p:blipFill rotWithShape="1">
          <a:blip r:embed="rId5">
            <a:alphaModFix/>
          </a:blip>
          <a:srcRect b="20653" l="21113" r="21309" t="13694"/>
          <a:stretch/>
        </p:blipFill>
        <p:spPr>
          <a:xfrm>
            <a:off x="3201340" y="152400"/>
            <a:ext cx="557660" cy="5540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5" name="Shape 435"/>
        <p:cNvGrpSpPr/>
        <p:nvPr/>
      </p:nvGrpSpPr>
      <p:grpSpPr>
        <a:xfrm>
          <a:off x="0" y="0"/>
          <a:ext cx="0" cy="0"/>
          <a:chOff x="0" y="0"/>
          <a:chExt cx="0" cy="0"/>
        </a:xfrm>
      </p:grpSpPr>
      <p:sp>
        <p:nvSpPr>
          <p:cNvPr id="436" name="Google Shape;436;p38"/>
          <p:cNvSpPr txBox="1"/>
          <p:nvPr/>
        </p:nvSpPr>
        <p:spPr>
          <a:xfrm>
            <a:off x="8534401" y="152400"/>
            <a:ext cx="457200" cy="338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i="1" lang="es-MX" sz="1600">
                <a:solidFill>
                  <a:schemeClr val="dk1"/>
                </a:solidFill>
                <a:latin typeface="Calibri"/>
                <a:ea typeface="Calibri"/>
                <a:cs typeface="Calibri"/>
                <a:sym typeface="Calibri"/>
              </a:rPr>
              <a:t>‹#›</a:t>
            </a:fld>
            <a:endParaRPr i="1" sz="1600">
              <a:solidFill>
                <a:schemeClr val="dk1"/>
              </a:solidFill>
              <a:latin typeface="Calibri"/>
              <a:ea typeface="Calibri"/>
              <a:cs typeface="Calibri"/>
              <a:sym typeface="Calibri"/>
            </a:endParaRPr>
          </a:p>
        </p:txBody>
      </p:sp>
      <p:sp>
        <p:nvSpPr>
          <p:cNvPr id="437" name="Google Shape;437;p38"/>
          <p:cNvSpPr txBox="1"/>
          <p:nvPr/>
        </p:nvSpPr>
        <p:spPr>
          <a:xfrm>
            <a:off x="2417100" y="3069750"/>
            <a:ext cx="4309800" cy="7185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s-MX" sz="4800">
                <a:solidFill>
                  <a:srgbClr val="E36C09"/>
                </a:solidFill>
                <a:latin typeface="Arial"/>
                <a:ea typeface="Arial"/>
                <a:cs typeface="Arial"/>
                <a:sym typeface="Arial"/>
              </a:rPr>
              <a:t>Resultados</a:t>
            </a:r>
            <a:endParaRPr sz="48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1" name="Shape 441"/>
        <p:cNvGrpSpPr/>
        <p:nvPr/>
      </p:nvGrpSpPr>
      <p:grpSpPr>
        <a:xfrm>
          <a:off x="0" y="0"/>
          <a:ext cx="0" cy="0"/>
          <a:chOff x="0" y="0"/>
          <a:chExt cx="0" cy="0"/>
        </a:xfrm>
      </p:grpSpPr>
      <p:sp>
        <p:nvSpPr>
          <p:cNvPr id="442" name="Google Shape;442;p39"/>
          <p:cNvSpPr txBox="1"/>
          <p:nvPr/>
        </p:nvSpPr>
        <p:spPr>
          <a:xfrm>
            <a:off x="304800" y="152400"/>
            <a:ext cx="7239000" cy="55399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MX" sz="3000">
                <a:solidFill>
                  <a:srgbClr val="E36C09"/>
                </a:solidFill>
                <a:latin typeface="Arial"/>
                <a:ea typeface="Arial"/>
                <a:cs typeface="Arial"/>
                <a:sym typeface="Arial"/>
              </a:rPr>
              <a:t>Resultados</a:t>
            </a:r>
            <a:endParaRPr/>
          </a:p>
        </p:txBody>
      </p:sp>
      <p:sp>
        <p:nvSpPr>
          <p:cNvPr id="443" name="Google Shape;443;p39"/>
          <p:cNvSpPr txBox="1"/>
          <p:nvPr/>
        </p:nvSpPr>
        <p:spPr>
          <a:xfrm>
            <a:off x="8534401" y="152400"/>
            <a:ext cx="457200"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i="1" lang="es-MX" sz="1600">
                <a:solidFill>
                  <a:schemeClr val="dk1"/>
                </a:solidFill>
                <a:latin typeface="Calibri"/>
                <a:ea typeface="Calibri"/>
                <a:cs typeface="Calibri"/>
                <a:sym typeface="Calibri"/>
              </a:rPr>
              <a:t>‹#›</a:t>
            </a:fld>
            <a:endParaRPr i="1" sz="1600">
              <a:solidFill>
                <a:schemeClr val="dk1"/>
              </a:solidFill>
              <a:latin typeface="Calibri"/>
              <a:ea typeface="Calibri"/>
              <a:cs typeface="Calibri"/>
              <a:sym typeface="Calibri"/>
            </a:endParaRPr>
          </a:p>
        </p:txBody>
      </p:sp>
      <p:pic>
        <p:nvPicPr>
          <p:cNvPr id="444" name="Google Shape;444;p39"/>
          <p:cNvPicPr preferRelativeResize="0"/>
          <p:nvPr/>
        </p:nvPicPr>
        <p:blipFill>
          <a:blip r:embed="rId3">
            <a:alphaModFix/>
          </a:blip>
          <a:stretch>
            <a:fillRect/>
          </a:stretch>
        </p:blipFill>
        <p:spPr>
          <a:xfrm>
            <a:off x="1388550" y="1037174"/>
            <a:ext cx="1864894" cy="4904926"/>
          </a:xfrm>
          <a:prstGeom prst="rect">
            <a:avLst/>
          </a:prstGeom>
          <a:noFill/>
          <a:ln>
            <a:noFill/>
          </a:ln>
        </p:spPr>
      </p:pic>
      <p:sp>
        <p:nvSpPr>
          <p:cNvPr id="445" name="Google Shape;445;p39"/>
          <p:cNvSpPr txBox="1"/>
          <p:nvPr/>
        </p:nvSpPr>
        <p:spPr>
          <a:xfrm>
            <a:off x="304802" y="612616"/>
            <a:ext cx="7772400" cy="677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MX" sz="2000">
                <a:solidFill>
                  <a:srgbClr val="953734"/>
                </a:solidFill>
              </a:rPr>
              <a:t>Ejemplos de Redes Entrenadas</a:t>
            </a:r>
            <a:endParaRPr/>
          </a:p>
          <a:p>
            <a:pPr indent="0" lvl="0" marL="0" marR="0" rtl="0" algn="l">
              <a:spcBef>
                <a:spcPts val="0"/>
              </a:spcBef>
              <a:spcAft>
                <a:spcPts val="0"/>
              </a:spcAft>
              <a:buNone/>
            </a:pPr>
            <a:r>
              <a:t/>
            </a:r>
            <a:endParaRPr sz="1800">
              <a:solidFill>
                <a:srgbClr val="595959"/>
              </a:solidFill>
              <a:latin typeface="Arial"/>
              <a:ea typeface="Arial"/>
              <a:cs typeface="Arial"/>
              <a:sym typeface="Arial"/>
            </a:endParaRPr>
          </a:p>
        </p:txBody>
      </p:sp>
      <p:pic>
        <p:nvPicPr>
          <p:cNvPr id="446" name="Google Shape;446;p39"/>
          <p:cNvPicPr preferRelativeResize="0"/>
          <p:nvPr/>
        </p:nvPicPr>
        <p:blipFill>
          <a:blip r:embed="rId4">
            <a:alphaModFix/>
          </a:blip>
          <a:stretch>
            <a:fillRect/>
          </a:stretch>
        </p:blipFill>
        <p:spPr>
          <a:xfrm>
            <a:off x="5628200" y="960975"/>
            <a:ext cx="2135874" cy="5084226"/>
          </a:xfrm>
          <a:prstGeom prst="rect">
            <a:avLst/>
          </a:prstGeom>
          <a:noFill/>
          <a:ln>
            <a:noFill/>
          </a:ln>
        </p:spPr>
      </p:pic>
      <p:sp>
        <p:nvSpPr>
          <p:cNvPr id="447" name="Google Shape;447;p39"/>
          <p:cNvSpPr txBox="1"/>
          <p:nvPr/>
        </p:nvSpPr>
        <p:spPr>
          <a:xfrm>
            <a:off x="458200" y="2719350"/>
            <a:ext cx="1507500" cy="1123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s-MX"/>
              <a:t>100 Neuronas</a:t>
            </a:r>
            <a:endParaRPr b="1"/>
          </a:p>
          <a:p>
            <a:pPr indent="0" lvl="0" marL="0" rtl="0" algn="r">
              <a:spcBef>
                <a:spcPts val="0"/>
              </a:spcBef>
              <a:spcAft>
                <a:spcPts val="0"/>
              </a:spcAft>
              <a:buNone/>
            </a:pPr>
            <a:r>
              <a:rPr b="1" lang="es-MX"/>
              <a:t>4 Capas</a:t>
            </a:r>
            <a:endParaRPr b="1"/>
          </a:p>
        </p:txBody>
      </p:sp>
      <p:sp>
        <p:nvSpPr>
          <p:cNvPr id="448" name="Google Shape;448;p39"/>
          <p:cNvSpPr txBox="1"/>
          <p:nvPr/>
        </p:nvSpPr>
        <p:spPr>
          <a:xfrm>
            <a:off x="4782925" y="2719350"/>
            <a:ext cx="1507500" cy="1123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s-MX"/>
              <a:t>88 </a:t>
            </a:r>
            <a:r>
              <a:rPr b="1" lang="es-MX"/>
              <a:t>Neuronas</a:t>
            </a:r>
            <a:endParaRPr b="1"/>
          </a:p>
          <a:p>
            <a:pPr indent="0" lvl="0" marL="0" rtl="0" algn="r">
              <a:spcBef>
                <a:spcPts val="0"/>
              </a:spcBef>
              <a:spcAft>
                <a:spcPts val="0"/>
              </a:spcAft>
              <a:buNone/>
            </a:pPr>
            <a:r>
              <a:rPr b="1" lang="es-MX"/>
              <a:t>3 Capas</a:t>
            </a:r>
            <a:endParaRPr b="1"/>
          </a:p>
        </p:txBody>
      </p:sp>
      <p:sp>
        <p:nvSpPr>
          <p:cNvPr id="449" name="Google Shape;449;p39"/>
          <p:cNvSpPr/>
          <p:nvPr/>
        </p:nvSpPr>
        <p:spPr>
          <a:xfrm>
            <a:off x="1359700" y="3429000"/>
            <a:ext cx="606000" cy="4137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39"/>
          <p:cNvSpPr/>
          <p:nvPr/>
        </p:nvSpPr>
        <p:spPr>
          <a:xfrm>
            <a:off x="5628200" y="3429000"/>
            <a:ext cx="606000" cy="4137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4" name="Shape 454"/>
        <p:cNvGrpSpPr/>
        <p:nvPr/>
      </p:nvGrpSpPr>
      <p:grpSpPr>
        <a:xfrm>
          <a:off x="0" y="0"/>
          <a:ext cx="0" cy="0"/>
          <a:chOff x="0" y="0"/>
          <a:chExt cx="0" cy="0"/>
        </a:xfrm>
      </p:grpSpPr>
      <p:pic>
        <p:nvPicPr>
          <p:cNvPr id="455" name="Google Shape;455;p40"/>
          <p:cNvPicPr preferRelativeResize="0"/>
          <p:nvPr/>
        </p:nvPicPr>
        <p:blipFill>
          <a:blip r:embed="rId3">
            <a:alphaModFix/>
          </a:blip>
          <a:stretch>
            <a:fillRect/>
          </a:stretch>
        </p:blipFill>
        <p:spPr>
          <a:xfrm>
            <a:off x="1447800" y="1194174"/>
            <a:ext cx="6096000" cy="4572000"/>
          </a:xfrm>
          <a:prstGeom prst="rect">
            <a:avLst/>
          </a:prstGeom>
          <a:noFill/>
          <a:ln>
            <a:noFill/>
          </a:ln>
        </p:spPr>
      </p:pic>
      <p:sp>
        <p:nvSpPr>
          <p:cNvPr id="456" name="Google Shape;456;p40"/>
          <p:cNvSpPr txBox="1"/>
          <p:nvPr/>
        </p:nvSpPr>
        <p:spPr>
          <a:xfrm>
            <a:off x="304800" y="152400"/>
            <a:ext cx="7239000" cy="554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MX" sz="3000">
                <a:solidFill>
                  <a:srgbClr val="E36C09"/>
                </a:solidFill>
                <a:latin typeface="Arial"/>
                <a:ea typeface="Arial"/>
                <a:cs typeface="Arial"/>
                <a:sym typeface="Arial"/>
              </a:rPr>
              <a:t>Resultados</a:t>
            </a:r>
            <a:endParaRPr/>
          </a:p>
        </p:txBody>
      </p:sp>
      <p:sp>
        <p:nvSpPr>
          <p:cNvPr id="457" name="Google Shape;457;p40"/>
          <p:cNvSpPr txBox="1"/>
          <p:nvPr/>
        </p:nvSpPr>
        <p:spPr>
          <a:xfrm>
            <a:off x="328002" y="971166"/>
            <a:ext cx="7772400" cy="677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MX" sz="2000">
                <a:solidFill>
                  <a:srgbClr val="953734"/>
                </a:solidFill>
              </a:rPr>
              <a:t>Tipos de Entradas</a:t>
            </a:r>
            <a:endParaRPr/>
          </a:p>
          <a:p>
            <a:pPr indent="0" lvl="0" marL="0" marR="0" rtl="0" algn="l">
              <a:spcBef>
                <a:spcPts val="0"/>
              </a:spcBef>
              <a:spcAft>
                <a:spcPts val="0"/>
              </a:spcAft>
              <a:buNone/>
            </a:pPr>
            <a:r>
              <a:t/>
            </a:r>
            <a:endParaRPr sz="1800">
              <a:solidFill>
                <a:srgbClr val="595959"/>
              </a:solidFill>
              <a:latin typeface="Arial"/>
              <a:ea typeface="Arial"/>
              <a:cs typeface="Arial"/>
              <a:sym typeface="Arial"/>
            </a:endParaRPr>
          </a:p>
        </p:txBody>
      </p:sp>
      <p:sp>
        <p:nvSpPr>
          <p:cNvPr id="458" name="Google Shape;458;p40"/>
          <p:cNvSpPr txBox="1"/>
          <p:nvPr/>
        </p:nvSpPr>
        <p:spPr>
          <a:xfrm>
            <a:off x="8534401" y="152400"/>
            <a:ext cx="457200" cy="338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i="1" lang="es-MX" sz="1600">
                <a:solidFill>
                  <a:schemeClr val="dk1"/>
                </a:solidFill>
                <a:latin typeface="Calibri"/>
                <a:ea typeface="Calibri"/>
                <a:cs typeface="Calibri"/>
                <a:sym typeface="Calibri"/>
              </a:rPr>
              <a:t>‹#›</a:t>
            </a:fld>
            <a:endParaRPr i="1" sz="1600">
              <a:solidFill>
                <a:schemeClr val="dk1"/>
              </a:solidFill>
              <a:latin typeface="Calibri"/>
              <a:ea typeface="Calibri"/>
              <a:cs typeface="Calibri"/>
              <a:sym typeface="Calibri"/>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2" name="Shape 462"/>
        <p:cNvGrpSpPr/>
        <p:nvPr/>
      </p:nvGrpSpPr>
      <p:grpSpPr>
        <a:xfrm>
          <a:off x="0" y="0"/>
          <a:ext cx="0" cy="0"/>
          <a:chOff x="0" y="0"/>
          <a:chExt cx="0" cy="0"/>
        </a:xfrm>
      </p:grpSpPr>
      <p:pic>
        <p:nvPicPr>
          <p:cNvPr id="463" name="Google Shape;463;p41"/>
          <p:cNvPicPr preferRelativeResize="0"/>
          <p:nvPr/>
        </p:nvPicPr>
        <p:blipFill>
          <a:blip r:embed="rId3">
            <a:alphaModFix/>
          </a:blip>
          <a:stretch>
            <a:fillRect/>
          </a:stretch>
        </p:blipFill>
        <p:spPr>
          <a:xfrm>
            <a:off x="1524000" y="1246041"/>
            <a:ext cx="6096000" cy="4572000"/>
          </a:xfrm>
          <a:prstGeom prst="rect">
            <a:avLst/>
          </a:prstGeom>
          <a:noFill/>
          <a:ln>
            <a:noFill/>
          </a:ln>
        </p:spPr>
      </p:pic>
      <p:sp>
        <p:nvSpPr>
          <p:cNvPr id="464" name="Google Shape;464;p41"/>
          <p:cNvSpPr txBox="1"/>
          <p:nvPr/>
        </p:nvSpPr>
        <p:spPr>
          <a:xfrm>
            <a:off x="304800" y="152400"/>
            <a:ext cx="7239000" cy="554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MX" sz="3000">
                <a:solidFill>
                  <a:srgbClr val="E36C09"/>
                </a:solidFill>
                <a:latin typeface="Arial"/>
                <a:ea typeface="Arial"/>
                <a:cs typeface="Arial"/>
                <a:sym typeface="Arial"/>
              </a:rPr>
              <a:t>Resultados</a:t>
            </a:r>
            <a:endParaRPr/>
          </a:p>
        </p:txBody>
      </p:sp>
      <p:sp>
        <p:nvSpPr>
          <p:cNvPr id="465" name="Google Shape;465;p41"/>
          <p:cNvSpPr txBox="1"/>
          <p:nvPr/>
        </p:nvSpPr>
        <p:spPr>
          <a:xfrm>
            <a:off x="328002" y="971166"/>
            <a:ext cx="7772400" cy="677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MX" sz="2000">
                <a:solidFill>
                  <a:srgbClr val="953734"/>
                </a:solidFill>
              </a:rPr>
              <a:t>Geometría</a:t>
            </a:r>
            <a:r>
              <a:rPr b="1" lang="es-MX" sz="2000">
                <a:solidFill>
                  <a:srgbClr val="953734"/>
                </a:solidFill>
              </a:rPr>
              <a:t> en </a:t>
            </a:r>
            <a:r>
              <a:rPr b="1" lang="es-MX" sz="2000">
                <a:solidFill>
                  <a:srgbClr val="953734"/>
                </a:solidFill>
              </a:rPr>
              <a:t>topología</a:t>
            </a:r>
            <a:r>
              <a:rPr b="1" lang="es-MX" sz="2000">
                <a:solidFill>
                  <a:srgbClr val="953734"/>
                </a:solidFill>
              </a:rPr>
              <a:t> de las redes</a:t>
            </a:r>
            <a:endParaRPr/>
          </a:p>
          <a:p>
            <a:pPr indent="0" lvl="0" marL="0" marR="0" rtl="0" algn="l">
              <a:spcBef>
                <a:spcPts val="0"/>
              </a:spcBef>
              <a:spcAft>
                <a:spcPts val="0"/>
              </a:spcAft>
              <a:buNone/>
            </a:pPr>
            <a:r>
              <a:t/>
            </a:r>
            <a:endParaRPr sz="1800">
              <a:solidFill>
                <a:srgbClr val="595959"/>
              </a:solidFill>
              <a:latin typeface="Arial"/>
              <a:ea typeface="Arial"/>
              <a:cs typeface="Arial"/>
              <a:sym typeface="Arial"/>
            </a:endParaRPr>
          </a:p>
        </p:txBody>
      </p:sp>
      <p:sp>
        <p:nvSpPr>
          <p:cNvPr id="466" name="Google Shape;466;p41"/>
          <p:cNvSpPr txBox="1"/>
          <p:nvPr/>
        </p:nvSpPr>
        <p:spPr>
          <a:xfrm>
            <a:off x="8534401" y="152400"/>
            <a:ext cx="457200" cy="338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i="1" lang="es-MX" sz="1600">
                <a:solidFill>
                  <a:schemeClr val="dk1"/>
                </a:solidFill>
                <a:latin typeface="Calibri"/>
                <a:ea typeface="Calibri"/>
                <a:cs typeface="Calibri"/>
                <a:sym typeface="Calibri"/>
              </a:rPr>
              <a:t>‹#›</a:t>
            </a:fld>
            <a:endParaRPr i="1" sz="1600">
              <a:solidFill>
                <a:schemeClr val="dk1"/>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 name="Shape 66"/>
        <p:cNvGrpSpPr/>
        <p:nvPr/>
      </p:nvGrpSpPr>
      <p:grpSpPr>
        <a:xfrm>
          <a:off x="0" y="0"/>
          <a:ext cx="0" cy="0"/>
          <a:chOff x="0" y="0"/>
          <a:chExt cx="0" cy="0"/>
        </a:xfrm>
      </p:grpSpPr>
      <p:sp>
        <p:nvSpPr>
          <p:cNvPr id="67" name="Google Shape;67;p15"/>
          <p:cNvSpPr txBox="1"/>
          <p:nvPr/>
        </p:nvSpPr>
        <p:spPr>
          <a:xfrm>
            <a:off x="304800" y="152400"/>
            <a:ext cx="7239000" cy="55399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Font typeface="Arial"/>
              <a:buNone/>
            </a:pPr>
            <a:r>
              <a:rPr b="1" lang="es-MX" sz="3000">
                <a:solidFill>
                  <a:srgbClr val="E36C09"/>
                </a:solidFill>
              </a:rPr>
              <a:t>Descripción del problema</a:t>
            </a:r>
            <a:endParaRPr/>
          </a:p>
        </p:txBody>
      </p:sp>
      <p:sp>
        <p:nvSpPr>
          <p:cNvPr id="68" name="Google Shape;68;p15"/>
          <p:cNvSpPr txBox="1"/>
          <p:nvPr/>
        </p:nvSpPr>
        <p:spPr>
          <a:xfrm>
            <a:off x="304800" y="1267408"/>
            <a:ext cx="7924800" cy="98488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MX" sz="2000">
                <a:solidFill>
                  <a:srgbClr val="953734"/>
                </a:solidFill>
                <a:latin typeface="Arial"/>
                <a:ea typeface="Arial"/>
                <a:cs typeface="Arial"/>
                <a:sym typeface="Arial"/>
              </a:rPr>
              <a:t>Problemas asociados al </a:t>
            </a:r>
            <a:r>
              <a:rPr b="1" lang="es-MX" sz="2000">
                <a:solidFill>
                  <a:srgbClr val="953734"/>
                </a:solidFill>
              </a:rPr>
              <a:t>tráfico</a:t>
            </a:r>
            <a:endParaRPr/>
          </a:p>
          <a:p>
            <a:pPr indent="0" lvl="0" marL="0" marR="0" rtl="0" algn="l">
              <a:spcBef>
                <a:spcPts val="0"/>
              </a:spcBef>
              <a:spcAft>
                <a:spcPts val="0"/>
              </a:spcAft>
              <a:buNone/>
            </a:pPr>
            <a:r>
              <a:rPr b="1" lang="es-MX" sz="2000">
                <a:solidFill>
                  <a:srgbClr val="953734"/>
                </a:solidFill>
                <a:latin typeface="Arial"/>
                <a:ea typeface="Arial"/>
                <a:cs typeface="Arial"/>
                <a:sym typeface="Arial"/>
              </a:rPr>
              <a:t>  </a:t>
            </a:r>
            <a:endParaRPr/>
          </a:p>
          <a:p>
            <a:pPr indent="0" lvl="0" marL="0" marR="0" rtl="0" algn="l">
              <a:spcBef>
                <a:spcPts val="0"/>
              </a:spcBef>
              <a:spcAft>
                <a:spcPts val="0"/>
              </a:spcAft>
              <a:buNone/>
            </a:pPr>
            <a:r>
              <a:t/>
            </a:r>
            <a:endParaRPr sz="1800">
              <a:solidFill>
                <a:srgbClr val="595959"/>
              </a:solidFill>
              <a:latin typeface="Arial"/>
              <a:ea typeface="Arial"/>
              <a:cs typeface="Arial"/>
              <a:sym typeface="Arial"/>
            </a:endParaRPr>
          </a:p>
        </p:txBody>
      </p:sp>
      <p:pic>
        <p:nvPicPr>
          <p:cNvPr id="69" name="Google Shape;69;p15"/>
          <p:cNvPicPr preferRelativeResize="0"/>
          <p:nvPr/>
        </p:nvPicPr>
        <p:blipFill rotWithShape="1">
          <a:blip r:embed="rId3">
            <a:alphaModFix/>
          </a:blip>
          <a:srcRect b="23333" l="0" r="0" t="21111"/>
          <a:stretch/>
        </p:blipFill>
        <p:spPr>
          <a:xfrm>
            <a:off x="2921519" y="1752599"/>
            <a:ext cx="2573866" cy="1906568"/>
          </a:xfrm>
          <a:prstGeom prst="rect">
            <a:avLst/>
          </a:prstGeom>
          <a:noFill/>
          <a:ln>
            <a:noFill/>
          </a:ln>
        </p:spPr>
      </p:pic>
      <p:sp>
        <p:nvSpPr>
          <p:cNvPr id="70" name="Google Shape;70;p15"/>
          <p:cNvSpPr txBox="1"/>
          <p:nvPr/>
        </p:nvSpPr>
        <p:spPr>
          <a:xfrm>
            <a:off x="8651415" y="152400"/>
            <a:ext cx="340185"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i="1" lang="es-MX" sz="1600">
                <a:solidFill>
                  <a:schemeClr val="dk1"/>
                </a:solidFill>
                <a:latin typeface="Calibri"/>
                <a:ea typeface="Calibri"/>
                <a:cs typeface="Calibri"/>
                <a:sym typeface="Calibri"/>
              </a:rPr>
              <a:t>‹#›</a:t>
            </a:fld>
            <a:endParaRPr i="1" sz="1600">
              <a:solidFill>
                <a:schemeClr val="dk1"/>
              </a:solidFill>
              <a:latin typeface="Calibri"/>
              <a:ea typeface="Calibri"/>
              <a:cs typeface="Calibri"/>
              <a:sym typeface="Calibri"/>
            </a:endParaRPr>
          </a:p>
        </p:txBody>
      </p:sp>
      <p:pic>
        <p:nvPicPr>
          <p:cNvPr descr="Resultado de imagen para smoke" id="71" name="Google Shape;71;p15"/>
          <p:cNvPicPr preferRelativeResize="0"/>
          <p:nvPr/>
        </p:nvPicPr>
        <p:blipFill rotWithShape="1">
          <a:blip r:embed="rId4">
            <a:alphaModFix/>
          </a:blip>
          <a:srcRect b="0" l="0" r="0" t="0"/>
          <a:stretch/>
        </p:blipFill>
        <p:spPr>
          <a:xfrm>
            <a:off x="6858000" y="4249575"/>
            <a:ext cx="1234772" cy="1713165"/>
          </a:xfrm>
          <a:prstGeom prst="rect">
            <a:avLst/>
          </a:prstGeom>
          <a:noFill/>
          <a:ln>
            <a:noFill/>
          </a:ln>
        </p:spPr>
      </p:pic>
      <p:pic>
        <p:nvPicPr>
          <p:cNvPr descr="Resultado de imagen para money" id="72" name="Google Shape;72;p15"/>
          <p:cNvPicPr preferRelativeResize="0"/>
          <p:nvPr/>
        </p:nvPicPr>
        <p:blipFill rotWithShape="1">
          <a:blip r:embed="rId5">
            <a:alphaModFix/>
          </a:blip>
          <a:srcRect b="0" l="0" r="0" t="0"/>
          <a:stretch/>
        </p:blipFill>
        <p:spPr>
          <a:xfrm>
            <a:off x="3079740" y="3995397"/>
            <a:ext cx="2257425" cy="2019300"/>
          </a:xfrm>
          <a:prstGeom prst="rect">
            <a:avLst/>
          </a:prstGeom>
          <a:noFill/>
          <a:ln>
            <a:noFill/>
          </a:ln>
        </p:spPr>
      </p:pic>
      <p:sp>
        <p:nvSpPr>
          <p:cNvPr id="73" name="Google Shape;73;p15"/>
          <p:cNvSpPr/>
          <p:nvPr/>
        </p:nvSpPr>
        <p:spPr>
          <a:xfrm rot="5400000">
            <a:off x="4419202" y="5070308"/>
            <a:ext cx="982066" cy="685800"/>
          </a:xfrm>
          <a:prstGeom prst="stripedRightArrow">
            <a:avLst>
              <a:gd fmla="val 50000" name="adj1"/>
              <a:gd fmla="val 50000" name="adj2"/>
            </a:avLst>
          </a:prstGeom>
          <a:gradFill>
            <a:gsLst>
              <a:gs pos="0">
                <a:srgbClr val="D13F3B"/>
              </a:gs>
              <a:gs pos="100000">
                <a:srgbClr val="FF9995"/>
              </a:gs>
            </a:gsLst>
            <a:lin ang="16200000" scaled="0"/>
          </a:gradFill>
          <a:ln cap="flat" cmpd="sng" w="9525">
            <a:solidFill>
              <a:srgbClr val="BD4B48"/>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4" name="Google Shape;74;p15"/>
          <p:cNvSpPr/>
          <p:nvPr/>
        </p:nvSpPr>
        <p:spPr>
          <a:xfrm rot="-5400000">
            <a:off x="7320264" y="5070309"/>
            <a:ext cx="982066" cy="685800"/>
          </a:xfrm>
          <a:prstGeom prst="stripedRightArrow">
            <a:avLst>
              <a:gd fmla="val 50000" name="adj1"/>
              <a:gd fmla="val 50000" name="adj2"/>
            </a:avLst>
          </a:prstGeom>
          <a:gradFill>
            <a:gsLst>
              <a:gs pos="0">
                <a:srgbClr val="D13F3B"/>
              </a:gs>
              <a:gs pos="100000">
                <a:srgbClr val="FF9995"/>
              </a:gs>
            </a:gsLst>
            <a:lin ang="16200000" scaled="0"/>
          </a:gradFill>
          <a:ln cap="flat" cmpd="sng" w="9525">
            <a:solidFill>
              <a:srgbClr val="BD4B48"/>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Resultado de imagen para time" id="75" name="Google Shape;75;p15"/>
          <p:cNvPicPr preferRelativeResize="0"/>
          <p:nvPr/>
        </p:nvPicPr>
        <p:blipFill rotWithShape="1">
          <a:blip r:embed="rId6">
            <a:alphaModFix/>
          </a:blip>
          <a:srcRect b="0" l="0" r="0" t="0"/>
          <a:stretch/>
        </p:blipFill>
        <p:spPr>
          <a:xfrm>
            <a:off x="685800" y="4280699"/>
            <a:ext cx="1501770" cy="1501770"/>
          </a:xfrm>
          <a:prstGeom prst="rect">
            <a:avLst/>
          </a:prstGeom>
          <a:noFill/>
          <a:ln>
            <a:noFill/>
          </a:ln>
        </p:spPr>
      </p:pic>
      <p:sp>
        <p:nvSpPr>
          <p:cNvPr id="76" name="Google Shape;76;p15"/>
          <p:cNvSpPr/>
          <p:nvPr/>
        </p:nvSpPr>
        <p:spPr>
          <a:xfrm rot="-5400000">
            <a:off x="476241" y="5070308"/>
            <a:ext cx="982066" cy="685800"/>
          </a:xfrm>
          <a:prstGeom prst="stripedRightArrow">
            <a:avLst>
              <a:gd fmla="val 50000" name="adj1"/>
              <a:gd fmla="val 50000" name="adj2"/>
            </a:avLst>
          </a:prstGeom>
          <a:gradFill>
            <a:gsLst>
              <a:gs pos="0">
                <a:srgbClr val="D13F3B"/>
              </a:gs>
              <a:gs pos="100000">
                <a:srgbClr val="FF9995"/>
              </a:gs>
            </a:gsLst>
            <a:lin ang="16200000" scaled="0"/>
          </a:gradFill>
          <a:ln cap="flat" cmpd="sng" w="9525">
            <a:solidFill>
              <a:srgbClr val="BD4B48"/>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77" name="Google Shape;77;p15"/>
          <p:cNvCxnSpPr>
            <a:stCxn id="69" idx="2"/>
            <a:endCxn id="72" idx="0"/>
          </p:cNvCxnSpPr>
          <p:nvPr/>
        </p:nvCxnSpPr>
        <p:spPr>
          <a:xfrm flipH="1" rot="-5400000">
            <a:off x="4040602" y="3827017"/>
            <a:ext cx="336300" cy="600"/>
          </a:xfrm>
          <a:prstGeom prst="curvedConnector3">
            <a:avLst>
              <a:gd fmla="val 49989" name="adj1"/>
            </a:avLst>
          </a:prstGeom>
          <a:noFill/>
          <a:ln cap="flat" cmpd="sng" w="57150">
            <a:solidFill>
              <a:schemeClr val="accent4"/>
            </a:solidFill>
            <a:prstDash val="solid"/>
            <a:round/>
            <a:headEnd len="sm" w="sm" type="none"/>
            <a:tailEnd len="med" w="med" type="triangle"/>
          </a:ln>
          <a:effectLst>
            <a:outerShdw blurRad="40000" rotWithShape="0" dir="5400000" dist="20000">
              <a:srgbClr val="000000">
                <a:alpha val="37647"/>
              </a:srgbClr>
            </a:outerShdw>
          </a:effectLst>
        </p:spPr>
      </p:cxnSp>
      <p:cxnSp>
        <p:nvCxnSpPr>
          <p:cNvPr id="78" name="Google Shape;78;p15"/>
          <p:cNvCxnSpPr>
            <a:stCxn id="69" idx="1"/>
            <a:endCxn id="75" idx="0"/>
          </p:cNvCxnSpPr>
          <p:nvPr/>
        </p:nvCxnSpPr>
        <p:spPr>
          <a:xfrm flipH="1">
            <a:off x="1436819" y="2705883"/>
            <a:ext cx="1484700" cy="1574700"/>
          </a:xfrm>
          <a:prstGeom prst="curvedConnector2">
            <a:avLst/>
          </a:prstGeom>
          <a:noFill/>
          <a:ln cap="flat" cmpd="sng" w="57150">
            <a:solidFill>
              <a:schemeClr val="accent4"/>
            </a:solidFill>
            <a:prstDash val="solid"/>
            <a:round/>
            <a:headEnd len="sm" w="sm" type="none"/>
            <a:tailEnd len="med" w="med" type="triangle"/>
          </a:ln>
          <a:effectLst>
            <a:outerShdw blurRad="40000" rotWithShape="0" dir="5400000" dist="20000">
              <a:srgbClr val="000000">
                <a:alpha val="37647"/>
              </a:srgbClr>
            </a:outerShdw>
          </a:effectLst>
        </p:spPr>
      </p:cxnSp>
      <p:cxnSp>
        <p:nvCxnSpPr>
          <p:cNvPr id="79" name="Google Shape;79;p15"/>
          <p:cNvCxnSpPr>
            <a:stCxn id="69" idx="3"/>
            <a:endCxn id="71" idx="0"/>
          </p:cNvCxnSpPr>
          <p:nvPr/>
        </p:nvCxnSpPr>
        <p:spPr>
          <a:xfrm>
            <a:off x="5495385" y="2705883"/>
            <a:ext cx="1980000" cy="1543800"/>
          </a:xfrm>
          <a:prstGeom prst="curvedConnector2">
            <a:avLst/>
          </a:prstGeom>
          <a:noFill/>
          <a:ln cap="flat" cmpd="sng" w="57150">
            <a:solidFill>
              <a:schemeClr val="accent4"/>
            </a:solidFill>
            <a:prstDash val="solid"/>
            <a:round/>
            <a:headEnd len="sm" w="sm" type="none"/>
            <a:tailEnd len="med" w="med" type="triangle"/>
          </a:ln>
          <a:effectLst>
            <a:outerShdw blurRad="40000" rotWithShape="0" dir="5400000" dist="20000">
              <a:srgbClr val="000000">
                <a:alpha val="37647"/>
              </a:srgbClr>
            </a:outerShdw>
          </a:effectLst>
        </p:spPr>
      </p:cxnSp>
      <p:pic>
        <p:nvPicPr>
          <p:cNvPr descr="Resultado de imagen para vehiculo icono" id="80" name="Google Shape;80;p15"/>
          <p:cNvPicPr preferRelativeResize="0"/>
          <p:nvPr/>
        </p:nvPicPr>
        <p:blipFill rotWithShape="1">
          <a:blip r:embed="rId7">
            <a:alphaModFix/>
          </a:blip>
          <a:srcRect b="0" l="0" r="0" t="0"/>
          <a:stretch/>
        </p:blipFill>
        <p:spPr>
          <a:xfrm>
            <a:off x="6717512" y="1293545"/>
            <a:ext cx="1501770" cy="1501770"/>
          </a:xfrm>
          <a:prstGeom prst="rect">
            <a:avLst/>
          </a:prstGeom>
          <a:noFill/>
          <a:ln>
            <a:noFill/>
          </a:ln>
        </p:spPr>
      </p:pic>
      <p:sp>
        <p:nvSpPr>
          <p:cNvPr id="81" name="Google Shape;81;p15"/>
          <p:cNvSpPr/>
          <p:nvPr/>
        </p:nvSpPr>
        <p:spPr>
          <a:xfrm rot="-5400000">
            <a:off x="7681325" y="1858186"/>
            <a:ext cx="982066" cy="685800"/>
          </a:xfrm>
          <a:prstGeom prst="stripedRightArrow">
            <a:avLst>
              <a:gd fmla="val 50000" name="adj1"/>
              <a:gd fmla="val 50000" name="adj2"/>
            </a:avLst>
          </a:prstGeom>
          <a:gradFill>
            <a:gsLst>
              <a:gs pos="0">
                <a:srgbClr val="A0C94A"/>
              </a:gs>
              <a:gs pos="100000">
                <a:srgbClr val="DBFF9C"/>
              </a:gs>
            </a:gsLst>
            <a:lin ang="16200000" scaled="0"/>
          </a:gradFill>
          <a:ln cap="flat" cmpd="sng" w="9525">
            <a:solidFill>
              <a:srgbClr val="97B853"/>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82" name="Google Shape;82;p15"/>
          <p:cNvCxnSpPr>
            <a:stCxn id="69" idx="3"/>
            <a:endCxn id="80" idx="1"/>
          </p:cNvCxnSpPr>
          <p:nvPr/>
        </p:nvCxnSpPr>
        <p:spPr>
          <a:xfrm flipH="1" rot="10800000">
            <a:off x="5495385" y="2044383"/>
            <a:ext cx="1222200" cy="661500"/>
          </a:xfrm>
          <a:prstGeom prst="curvedConnector3">
            <a:avLst>
              <a:gd fmla="val 49997" name="adj1"/>
            </a:avLst>
          </a:prstGeom>
          <a:noFill/>
          <a:ln cap="flat" cmpd="sng" w="57150">
            <a:solidFill>
              <a:schemeClr val="accent4"/>
            </a:solidFill>
            <a:prstDash val="solid"/>
            <a:round/>
            <a:headEnd len="sm" w="sm" type="none"/>
            <a:tailEnd len="med" w="med" type="triangle"/>
          </a:ln>
          <a:effectLst>
            <a:outerShdw blurRad="40000" rotWithShape="0" dir="5400000" dist="20000">
              <a:srgbClr val="000000">
                <a:alpha val="37647"/>
              </a:srgbClr>
            </a:outerShdw>
          </a:effectLst>
        </p:spPr>
      </p:cxn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0" name="Shape 470"/>
        <p:cNvGrpSpPr/>
        <p:nvPr/>
      </p:nvGrpSpPr>
      <p:grpSpPr>
        <a:xfrm>
          <a:off x="0" y="0"/>
          <a:ext cx="0" cy="0"/>
          <a:chOff x="0" y="0"/>
          <a:chExt cx="0" cy="0"/>
        </a:xfrm>
      </p:grpSpPr>
      <p:sp>
        <p:nvSpPr>
          <p:cNvPr id="471" name="Google Shape;471;p42"/>
          <p:cNvSpPr txBox="1"/>
          <p:nvPr/>
        </p:nvSpPr>
        <p:spPr>
          <a:xfrm>
            <a:off x="304800" y="152400"/>
            <a:ext cx="7239000" cy="554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MX" sz="3000">
                <a:solidFill>
                  <a:srgbClr val="E36C09"/>
                </a:solidFill>
                <a:latin typeface="Arial"/>
                <a:ea typeface="Arial"/>
                <a:cs typeface="Arial"/>
                <a:sym typeface="Arial"/>
              </a:rPr>
              <a:t>Resultados</a:t>
            </a:r>
            <a:endParaRPr/>
          </a:p>
        </p:txBody>
      </p:sp>
      <p:sp>
        <p:nvSpPr>
          <p:cNvPr id="472" name="Google Shape;472;p42"/>
          <p:cNvSpPr txBox="1"/>
          <p:nvPr/>
        </p:nvSpPr>
        <p:spPr>
          <a:xfrm>
            <a:off x="328002" y="971166"/>
            <a:ext cx="7772400" cy="677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MX" sz="2000">
                <a:solidFill>
                  <a:srgbClr val="953734"/>
                </a:solidFill>
              </a:rPr>
              <a:t>Tamaño de la Experiencia</a:t>
            </a:r>
            <a:endParaRPr/>
          </a:p>
          <a:p>
            <a:pPr indent="0" lvl="0" marL="0" marR="0" rtl="0" algn="l">
              <a:spcBef>
                <a:spcPts val="0"/>
              </a:spcBef>
              <a:spcAft>
                <a:spcPts val="0"/>
              </a:spcAft>
              <a:buNone/>
            </a:pPr>
            <a:r>
              <a:t/>
            </a:r>
            <a:endParaRPr sz="1800">
              <a:solidFill>
                <a:srgbClr val="595959"/>
              </a:solidFill>
              <a:latin typeface="Arial"/>
              <a:ea typeface="Arial"/>
              <a:cs typeface="Arial"/>
              <a:sym typeface="Arial"/>
            </a:endParaRPr>
          </a:p>
        </p:txBody>
      </p:sp>
      <p:sp>
        <p:nvSpPr>
          <p:cNvPr id="473" name="Google Shape;473;p42"/>
          <p:cNvSpPr txBox="1"/>
          <p:nvPr/>
        </p:nvSpPr>
        <p:spPr>
          <a:xfrm>
            <a:off x="8534401" y="152400"/>
            <a:ext cx="457200" cy="338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i="1" lang="es-MX" sz="1600">
                <a:solidFill>
                  <a:schemeClr val="dk1"/>
                </a:solidFill>
                <a:latin typeface="Calibri"/>
                <a:ea typeface="Calibri"/>
                <a:cs typeface="Calibri"/>
                <a:sym typeface="Calibri"/>
              </a:rPr>
              <a:t>‹#›</a:t>
            </a:fld>
            <a:endParaRPr i="1" sz="1600">
              <a:solidFill>
                <a:schemeClr val="dk1"/>
              </a:solidFill>
              <a:latin typeface="Calibri"/>
              <a:ea typeface="Calibri"/>
              <a:cs typeface="Calibri"/>
              <a:sym typeface="Calibri"/>
            </a:endParaRPr>
          </a:p>
        </p:txBody>
      </p:sp>
      <p:pic>
        <p:nvPicPr>
          <p:cNvPr id="474" name="Google Shape;474;p42"/>
          <p:cNvPicPr preferRelativeResize="0"/>
          <p:nvPr/>
        </p:nvPicPr>
        <p:blipFill>
          <a:blip r:embed="rId3">
            <a:alphaModFix/>
          </a:blip>
          <a:stretch>
            <a:fillRect/>
          </a:stretch>
        </p:blipFill>
        <p:spPr>
          <a:xfrm>
            <a:off x="516925" y="1294925"/>
            <a:ext cx="8110140" cy="45619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8" name="Shape 478"/>
        <p:cNvGrpSpPr/>
        <p:nvPr/>
      </p:nvGrpSpPr>
      <p:grpSpPr>
        <a:xfrm>
          <a:off x="0" y="0"/>
          <a:ext cx="0" cy="0"/>
          <a:chOff x="0" y="0"/>
          <a:chExt cx="0" cy="0"/>
        </a:xfrm>
      </p:grpSpPr>
      <p:sp>
        <p:nvSpPr>
          <p:cNvPr id="479" name="Google Shape;479;p43"/>
          <p:cNvSpPr txBox="1"/>
          <p:nvPr/>
        </p:nvSpPr>
        <p:spPr>
          <a:xfrm>
            <a:off x="304800" y="152400"/>
            <a:ext cx="7239000" cy="554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MX" sz="3000">
                <a:solidFill>
                  <a:srgbClr val="E36C09"/>
                </a:solidFill>
                <a:latin typeface="Arial"/>
                <a:ea typeface="Arial"/>
                <a:cs typeface="Arial"/>
                <a:sym typeface="Arial"/>
              </a:rPr>
              <a:t>Resultados</a:t>
            </a:r>
            <a:endParaRPr/>
          </a:p>
        </p:txBody>
      </p:sp>
      <p:sp>
        <p:nvSpPr>
          <p:cNvPr id="480" name="Google Shape;480;p43"/>
          <p:cNvSpPr txBox="1"/>
          <p:nvPr/>
        </p:nvSpPr>
        <p:spPr>
          <a:xfrm>
            <a:off x="328002" y="971166"/>
            <a:ext cx="7772400" cy="677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MX" sz="2000">
                <a:solidFill>
                  <a:srgbClr val="953734"/>
                </a:solidFill>
              </a:rPr>
              <a:t>Gama - Descuento del refuerzo futuro</a:t>
            </a:r>
            <a:endParaRPr/>
          </a:p>
          <a:p>
            <a:pPr indent="0" lvl="0" marL="0" marR="0" rtl="0" algn="l">
              <a:spcBef>
                <a:spcPts val="0"/>
              </a:spcBef>
              <a:spcAft>
                <a:spcPts val="0"/>
              </a:spcAft>
              <a:buNone/>
            </a:pPr>
            <a:r>
              <a:t/>
            </a:r>
            <a:endParaRPr sz="1800">
              <a:solidFill>
                <a:srgbClr val="595959"/>
              </a:solidFill>
              <a:latin typeface="Arial"/>
              <a:ea typeface="Arial"/>
              <a:cs typeface="Arial"/>
              <a:sym typeface="Arial"/>
            </a:endParaRPr>
          </a:p>
        </p:txBody>
      </p:sp>
      <p:sp>
        <p:nvSpPr>
          <p:cNvPr id="481" name="Google Shape;481;p43"/>
          <p:cNvSpPr txBox="1"/>
          <p:nvPr/>
        </p:nvSpPr>
        <p:spPr>
          <a:xfrm>
            <a:off x="8534401" y="152400"/>
            <a:ext cx="457200" cy="338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i="1" lang="es-MX" sz="1600">
                <a:solidFill>
                  <a:schemeClr val="dk1"/>
                </a:solidFill>
                <a:latin typeface="Calibri"/>
                <a:ea typeface="Calibri"/>
                <a:cs typeface="Calibri"/>
                <a:sym typeface="Calibri"/>
              </a:rPr>
              <a:t>‹#›</a:t>
            </a:fld>
            <a:endParaRPr i="1" sz="1600">
              <a:solidFill>
                <a:schemeClr val="dk1"/>
              </a:solidFill>
              <a:latin typeface="Calibri"/>
              <a:ea typeface="Calibri"/>
              <a:cs typeface="Calibri"/>
              <a:sym typeface="Calibri"/>
            </a:endParaRPr>
          </a:p>
        </p:txBody>
      </p:sp>
      <p:pic>
        <p:nvPicPr>
          <p:cNvPr id="482" name="Google Shape;482;p43"/>
          <p:cNvPicPr preferRelativeResize="0"/>
          <p:nvPr/>
        </p:nvPicPr>
        <p:blipFill>
          <a:blip r:embed="rId3">
            <a:alphaModFix/>
          </a:blip>
          <a:stretch>
            <a:fillRect/>
          </a:stretch>
        </p:blipFill>
        <p:spPr>
          <a:xfrm>
            <a:off x="437425" y="1393675"/>
            <a:ext cx="8269150" cy="4651399"/>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6" name="Shape 486"/>
        <p:cNvGrpSpPr/>
        <p:nvPr/>
      </p:nvGrpSpPr>
      <p:grpSpPr>
        <a:xfrm>
          <a:off x="0" y="0"/>
          <a:ext cx="0" cy="0"/>
          <a:chOff x="0" y="0"/>
          <a:chExt cx="0" cy="0"/>
        </a:xfrm>
      </p:grpSpPr>
      <p:sp>
        <p:nvSpPr>
          <p:cNvPr id="487" name="Google Shape;487;p44"/>
          <p:cNvSpPr txBox="1"/>
          <p:nvPr/>
        </p:nvSpPr>
        <p:spPr>
          <a:xfrm>
            <a:off x="304800" y="152400"/>
            <a:ext cx="7239000" cy="554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MX" sz="3000">
                <a:solidFill>
                  <a:srgbClr val="E36C09"/>
                </a:solidFill>
                <a:latin typeface="Arial"/>
                <a:ea typeface="Arial"/>
                <a:cs typeface="Arial"/>
                <a:sym typeface="Arial"/>
              </a:rPr>
              <a:t>Resultados</a:t>
            </a:r>
            <a:endParaRPr/>
          </a:p>
        </p:txBody>
      </p:sp>
      <p:sp>
        <p:nvSpPr>
          <p:cNvPr id="488" name="Google Shape;488;p44"/>
          <p:cNvSpPr txBox="1"/>
          <p:nvPr/>
        </p:nvSpPr>
        <p:spPr>
          <a:xfrm>
            <a:off x="328002" y="971166"/>
            <a:ext cx="7772400" cy="677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MX" sz="2000">
                <a:solidFill>
                  <a:srgbClr val="953734"/>
                </a:solidFill>
              </a:rPr>
              <a:t>MultiAgentes</a:t>
            </a:r>
            <a:endParaRPr/>
          </a:p>
          <a:p>
            <a:pPr indent="0" lvl="0" marL="0" marR="0" rtl="0" algn="l">
              <a:spcBef>
                <a:spcPts val="0"/>
              </a:spcBef>
              <a:spcAft>
                <a:spcPts val="0"/>
              </a:spcAft>
              <a:buNone/>
            </a:pPr>
            <a:r>
              <a:t/>
            </a:r>
            <a:endParaRPr sz="1800">
              <a:solidFill>
                <a:srgbClr val="595959"/>
              </a:solidFill>
              <a:latin typeface="Arial"/>
              <a:ea typeface="Arial"/>
              <a:cs typeface="Arial"/>
              <a:sym typeface="Arial"/>
            </a:endParaRPr>
          </a:p>
        </p:txBody>
      </p:sp>
      <p:sp>
        <p:nvSpPr>
          <p:cNvPr id="489" name="Google Shape;489;p44"/>
          <p:cNvSpPr txBox="1"/>
          <p:nvPr/>
        </p:nvSpPr>
        <p:spPr>
          <a:xfrm>
            <a:off x="8534401" y="152400"/>
            <a:ext cx="457200" cy="338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i="1" lang="es-MX" sz="1600">
                <a:solidFill>
                  <a:schemeClr val="dk1"/>
                </a:solidFill>
                <a:latin typeface="Calibri"/>
                <a:ea typeface="Calibri"/>
                <a:cs typeface="Calibri"/>
                <a:sym typeface="Calibri"/>
              </a:rPr>
              <a:t>‹#›</a:t>
            </a:fld>
            <a:endParaRPr i="1" sz="1600">
              <a:solidFill>
                <a:schemeClr val="dk1"/>
              </a:solidFill>
              <a:latin typeface="Calibri"/>
              <a:ea typeface="Calibri"/>
              <a:cs typeface="Calibri"/>
              <a:sym typeface="Calibri"/>
            </a:endParaRPr>
          </a:p>
        </p:txBody>
      </p:sp>
      <p:pic>
        <p:nvPicPr>
          <p:cNvPr id="490" name="Google Shape;490;p44"/>
          <p:cNvPicPr preferRelativeResize="0"/>
          <p:nvPr/>
        </p:nvPicPr>
        <p:blipFill>
          <a:blip r:embed="rId3">
            <a:alphaModFix/>
          </a:blip>
          <a:stretch>
            <a:fillRect/>
          </a:stretch>
        </p:blipFill>
        <p:spPr>
          <a:xfrm>
            <a:off x="461875" y="1385412"/>
            <a:ext cx="8220230" cy="4623876"/>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4" name="Shape 494"/>
        <p:cNvGrpSpPr/>
        <p:nvPr/>
      </p:nvGrpSpPr>
      <p:grpSpPr>
        <a:xfrm>
          <a:off x="0" y="0"/>
          <a:ext cx="0" cy="0"/>
          <a:chOff x="0" y="0"/>
          <a:chExt cx="0" cy="0"/>
        </a:xfrm>
      </p:grpSpPr>
      <p:sp>
        <p:nvSpPr>
          <p:cNvPr id="495" name="Google Shape;495;p45"/>
          <p:cNvSpPr txBox="1"/>
          <p:nvPr/>
        </p:nvSpPr>
        <p:spPr>
          <a:xfrm>
            <a:off x="304800" y="152400"/>
            <a:ext cx="7239000" cy="55399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MX" sz="3000">
                <a:solidFill>
                  <a:srgbClr val="E36C09"/>
                </a:solidFill>
                <a:latin typeface="Arial"/>
                <a:ea typeface="Arial"/>
                <a:cs typeface="Arial"/>
                <a:sym typeface="Arial"/>
              </a:rPr>
              <a:t>Conclusiones</a:t>
            </a:r>
            <a:r>
              <a:rPr b="1" lang="es-MX" sz="3000">
                <a:solidFill>
                  <a:srgbClr val="E36C09"/>
                </a:solidFill>
                <a:latin typeface="Arial"/>
                <a:ea typeface="Arial"/>
                <a:cs typeface="Arial"/>
                <a:sym typeface="Arial"/>
              </a:rPr>
              <a:t> </a:t>
            </a:r>
            <a:r>
              <a:rPr b="1" lang="es-MX" sz="3000">
                <a:solidFill>
                  <a:srgbClr val="E36C09"/>
                </a:solidFill>
              </a:rPr>
              <a:t>Generales</a:t>
            </a:r>
            <a:endParaRPr/>
          </a:p>
        </p:txBody>
      </p:sp>
      <p:sp>
        <p:nvSpPr>
          <p:cNvPr id="496" name="Google Shape;496;p45"/>
          <p:cNvSpPr txBox="1"/>
          <p:nvPr/>
        </p:nvSpPr>
        <p:spPr>
          <a:xfrm>
            <a:off x="464950" y="1143000"/>
            <a:ext cx="7764600" cy="4446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MX" sz="2000">
                <a:solidFill>
                  <a:srgbClr val="953734"/>
                </a:solidFill>
                <a:latin typeface="Arial"/>
                <a:ea typeface="Arial"/>
                <a:cs typeface="Arial"/>
                <a:sym typeface="Arial"/>
              </a:rPr>
              <a:t>Conclusiones</a:t>
            </a:r>
            <a:endParaRPr b="1" sz="2000">
              <a:solidFill>
                <a:srgbClr val="953734"/>
              </a:solidFill>
            </a:endParaRPr>
          </a:p>
          <a:p>
            <a:pPr indent="0" lvl="0" marL="0" marR="0" rtl="0" algn="l">
              <a:spcBef>
                <a:spcPts val="0"/>
              </a:spcBef>
              <a:spcAft>
                <a:spcPts val="0"/>
              </a:spcAft>
              <a:buNone/>
            </a:pPr>
            <a:r>
              <a:t/>
            </a:r>
            <a:endParaRPr b="1" sz="2000">
              <a:solidFill>
                <a:srgbClr val="953734"/>
              </a:solidFill>
            </a:endParaRPr>
          </a:p>
          <a:p>
            <a:pPr indent="-355600" lvl="0" marL="457200" marR="0" rtl="0" algn="l">
              <a:spcBef>
                <a:spcPts val="0"/>
              </a:spcBef>
              <a:spcAft>
                <a:spcPts val="0"/>
              </a:spcAft>
              <a:buClr>
                <a:srgbClr val="953734"/>
              </a:buClr>
              <a:buSzPts val="2000"/>
              <a:buFont typeface="Arial"/>
              <a:buChar char="●"/>
            </a:pPr>
            <a:r>
              <a:rPr b="1" lang="es-MX" sz="2000"/>
              <a:t>Se puede observar como cada uno de los </a:t>
            </a:r>
            <a:r>
              <a:rPr b="1" lang="es-MX" sz="2000"/>
              <a:t>parámetros</a:t>
            </a:r>
            <a:r>
              <a:rPr b="1" lang="es-MX" sz="2000"/>
              <a:t> de </a:t>
            </a:r>
            <a:r>
              <a:rPr b="1" lang="es-MX" sz="2000"/>
              <a:t>descripción</a:t>
            </a:r>
            <a:r>
              <a:rPr b="1" lang="es-MX" sz="2000"/>
              <a:t> de la red contribuyen y afectan el desempeño de la red neural, </a:t>
            </a:r>
            <a:r>
              <a:rPr b="1" lang="es-MX" sz="2000"/>
              <a:t>así</a:t>
            </a:r>
            <a:r>
              <a:rPr b="1" lang="es-MX" sz="2000"/>
              <a:t> como complican o facilitan el aprendizaje, encontrando mejores soluciones.</a:t>
            </a:r>
            <a:endParaRPr b="1" sz="2000"/>
          </a:p>
          <a:p>
            <a:pPr indent="0" lvl="0" marL="457200" marR="0" rtl="0" algn="l">
              <a:spcBef>
                <a:spcPts val="0"/>
              </a:spcBef>
              <a:spcAft>
                <a:spcPts val="0"/>
              </a:spcAft>
              <a:buNone/>
            </a:pPr>
            <a:r>
              <a:t/>
            </a:r>
            <a:endParaRPr b="1" sz="2000"/>
          </a:p>
          <a:p>
            <a:pPr indent="-355600" lvl="0" marL="457200" marR="0" rtl="0" algn="l">
              <a:spcBef>
                <a:spcPts val="0"/>
              </a:spcBef>
              <a:spcAft>
                <a:spcPts val="0"/>
              </a:spcAft>
              <a:buSzPts val="2000"/>
              <a:buChar char="●"/>
            </a:pPr>
            <a:r>
              <a:rPr b="1" lang="es-MX" sz="2000"/>
              <a:t>El valor de un </a:t>
            </a:r>
            <a:r>
              <a:rPr b="1" lang="es-MX" sz="2000"/>
              <a:t>parámetro</a:t>
            </a:r>
            <a:r>
              <a:rPr b="1" lang="es-MX" sz="2000"/>
              <a:t> puede </a:t>
            </a:r>
            <a:r>
              <a:rPr b="1" lang="es-MX" sz="2000"/>
              <a:t>minimizar</a:t>
            </a:r>
            <a:r>
              <a:rPr b="1" lang="es-MX" sz="2000"/>
              <a:t> la probabilidad de encontrar la </a:t>
            </a:r>
            <a:r>
              <a:rPr b="1" lang="es-MX" sz="2000"/>
              <a:t>solución</a:t>
            </a:r>
            <a:r>
              <a:rPr b="1" lang="es-MX" sz="2000"/>
              <a:t> en el espacio problema, es por ello que el uso de </a:t>
            </a:r>
            <a:r>
              <a:rPr b="1" lang="es-MX" sz="2000"/>
              <a:t>heurísticas</a:t>
            </a:r>
            <a:r>
              <a:rPr b="1" lang="es-MX" sz="2000"/>
              <a:t> e </a:t>
            </a:r>
            <a:r>
              <a:rPr b="1" lang="es-MX" sz="2000"/>
              <a:t>información</a:t>
            </a:r>
            <a:r>
              <a:rPr b="1" lang="es-MX" sz="2000"/>
              <a:t> sobre previas investigaciones es crucial para el </a:t>
            </a:r>
            <a:r>
              <a:rPr b="1" lang="es-MX" sz="2000"/>
              <a:t>éxito</a:t>
            </a:r>
            <a:r>
              <a:rPr b="1" lang="es-MX" sz="2000"/>
              <a:t> de implementaciones reales.</a:t>
            </a:r>
            <a:endParaRPr b="1" sz="2000"/>
          </a:p>
        </p:txBody>
      </p:sp>
      <p:sp>
        <p:nvSpPr>
          <p:cNvPr id="497" name="Google Shape;497;p45"/>
          <p:cNvSpPr txBox="1"/>
          <p:nvPr/>
        </p:nvSpPr>
        <p:spPr>
          <a:xfrm>
            <a:off x="8534401" y="152400"/>
            <a:ext cx="457200"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i="1" lang="es-MX" sz="1600">
                <a:solidFill>
                  <a:schemeClr val="dk1"/>
                </a:solidFill>
                <a:latin typeface="Calibri"/>
                <a:ea typeface="Calibri"/>
                <a:cs typeface="Calibri"/>
                <a:sym typeface="Calibri"/>
              </a:rPr>
              <a:t>‹#›</a:t>
            </a:fld>
            <a:endParaRPr i="1" sz="1600">
              <a:solidFill>
                <a:schemeClr val="dk1"/>
              </a:solidFill>
              <a:latin typeface="Calibri"/>
              <a:ea typeface="Calibri"/>
              <a:cs typeface="Calibri"/>
              <a:sym typeface="Calibri"/>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1" name="Shape 501"/>
        <p:cNvGrpSpPr/>
        <p:nvPr/>
      </p:nvGrpSpPr>
      <p:grpSpPr>
        <a:xfrm>
          <a:off x="0" y="0"/>
          <a:ext cx="0" cy="0"/>
          <a:chOff x="0" y="0"/>
          <a:chExt cx="0" cy="0"/>
        </a:xfrm>
      </p:grpSpPr>
      <p:sp>
        <p:nvSpPr>
          <p:cNvPr id="502" name="Google Shape;502;p46"/>
          <p:cNvSpPr txBox="1"/>
          <p:nvPr/>
        </p:nvSpPr>
        <p:spPr>
          <a:xfrm>
            <a:off x="304800" y="152400"/>
            <a:ext cx="7239000" cy="554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Font typeface="Arial"/>
              <a:buNone/>
            </a:pPr>
            <a:r>
              <a:rPr b="1" lang="es-MX" sz="3000">
                <a:solidFill>
                  <a:srgbClr val="E36C09"/>
                </a:solidFill>
              </a:rPr>
              <a:t>Conclusiones Específicas</a:t>
            </a:r>
            <a:endParaRPr/>
          </a:p>
        </p:txBody>
      </p:sp>
      <p:sp>
        <p:nvSpPr>
          <p:cNvPr id="503" name="Google Shape;503;p46"/>
          <p:cNvSpPr txBox="1"/>
          <p:nvPr/>
        </p:nvSpPr>
        <p:spPr>
          <a:xfrm>
            <a:off x="304800" y="1209775"/>
            <a:ext cx="7824300" cy="4782600"/>
          </a:xfrm>
          <a:prstGeom prst="rect">
            <a:avLst/>
          </a:prstGeom>
          <a:noFill/>
          <a:ln>
            <a:noFill/>
          </a:ln>
        </p:spPr>
        <p:txBody>
          <a:bodyPr anchorCtr="0" anchor="t" bIns="45700" lIns="91425" spcFirstLastPara="1" rIns="91425" wrap="square" tIns="45700">
            <a:noAutofit/>
          </a:bodyPr>
          <a:lstStyle/>
          <a:p>
            <a:pPr indent="-368300" lvl="0" marL="457200" marR="0" rtl="0" algn="l">
              <a:spcBef>
                <a:spcPts val="0"/>
              </a:spcBef>
              <a:spcAft>
                <a:spcPts val="0"/>
              </a:spcAft>
              <a:buClr>
                <a:srgbClr val="595959"/>
              </a:buClr>
              <a:buSzPts val="2200"/>
              <a:buChar char="●"/>
            </a:pPr>
            <a:r>
              <a:rPr lang="es-MX" sz="2200">
                <a:solidFill>
                  <a:srgbClr val="595959"/>
                </a:solidFill>
              </a:rPr>
              <a:t>Las estructura de redes que tienen un mayor conocimiento del frente del </a:t>
            </a:r>
            <a:r>
              <a:rPr lang="es-MX" sz="2200">
                <a:solidFill>
                  <a:srgbClr val="595959"/>
                </a:solidFill>
              </a:rPr>
              <a:t>vehículo</a:t>
            </a:r>
            <a:r>
              <a:rPr lang="es-MX" sz="2200">
                <a:solidFill>
                  <a:srgbClr val="595959"/>
                </a:solidFill>
              </a:rPr>
              <a:t> (Control, Frontal y balanceada) mostraron un 3% </a:t>
            </a:r>
            <a:r>
              <a:rPr lang="es-MX" sz="2200">
                <a:solidFill>
                  <a:srgbClr val="595959"/>
                </a:solidFill>
              </a:rPr>
              <a:t>más</a:t>
            </a:r>
            <a:r>
              <a:rPr lang="es-MX" sz="2200">
                <a:solidFill>
                  <a:srgbClr val="595959"/>
                </a:solidFill>
              </a:rPr>
              <a:t> de velocidad </a:t>
            </a:r>
            <a:r>
              <a:rPr lang="es-MX" sz="2200">
                <a:solidFill>
                  <a:srgbClr val="595959"/>
                </a:solidFill>
              </a:rPr>
              <a:t>máxima alcanzada</a:t>
            </a:r>
            <a:r>
              <a:rPr lang="es-MX" sz="2200">
                <a:solidFill>
                  <a:srgbClr val="595959"/>
                </a:solidFill>
              </a:rPr>
              <a:t> promedio, aunque poco </a:t>
            </a:r>
            <a:r>
              <a:rPr lang="es-MX" sz="2200">
                <a:solidFill>
                  <a:srgbClr val="595959"/>
                </a:solidFill>
              </a:rPr>
              <a:t>más</a:t>
            </a:r>
            <a:r>
              <a:rPr lang="es-MX" sz="2200">
                <a:solidFill>
                  <a:srgbClr val="595959"/>
                </a:solidFill>
              </a:rPr>
              <a:t> del 50% de los agentes entrenados con las estructuras balanceadas y de control no lograron generalizar el problema.</a:t>
            </a:r>
            <a:endParaRPr sz="2200">
              <a:solidFill>
                <a:srgbClr val="595959"/>
              </a:solidFill>
            </a:endParaRPr>
          </a:p>
          <a:p>
            <a:pPr indent="0" lvl="0" marL="0" marR="0" rtl="0" algn="l">
              <a:spcBef>
                <a:spcPts val="0"/>
              </a:spcBef>
              <a:spcAft>
                <a:spcPts val="0"/>
              </a:spcAft>
              <a:buNone/>
            </a:pPr>
            <a:r>
              <a:t/>
            </a:r>
            <a:endParaRPr sz="2200">
              <a:solidFill>
                <a:srgbClr val="595959"/>
              </a:solidFill>
            </a:endParaRPr>
          </a:p>
          <a:p>
            <a:pPr indent="-368300" lvl="0" marL="457200" marR="0" rtl="0" algn="l">
              <a:spcBef>
                <a:spcPts val="0"/>
              </a:spcBef>
              <a:spcAft>
                <a:spcPts val="0"/>
              </a:spcAft>
              <a:buClr>
                <a:srgbClr val="595959"/>
              </a:buClr>
              <a:buSzPts val="2200"/>
              <a:buChar char="●"/>
            </a:pPr>
            <a:r>
              <a:rPr lang="es-MX" sz="2200">
                <a:solidFill>
                  <a:srgbClr val="595959"/>
                </a:solidFill>
              </a:rPr>
              <a:t>Las </a:t>
            </a:r>
            <a:r>
              <a:rPr lang="es-MX" sz="2200">
                <a:solidFill>
                  <a:srgbClr val="595959"/>
                </a:solidFill>
              </a:rPr>
              <a:t>geometrías</a:t>
            </a:r>
            <a:r>
              <a:rPr lang="es-MX" sz="2200">
                <a:solidFill>
                  <a:srgbClr val="595959"/>
                </a:solidFill>
              </a:rPr>
              <a:t> cuadradas tuvieron la mayor velocidad </a:t>
            </a:r>
            <a:r>
              <a:rPr lang="es-MX" sz="2200">
                <a:solidFill>
                  <a:srgbClr val="595959"/>
                </a:solidFill>
              </a:rPr>
              <a:t>máxima</a:t>
            </a:r>
            <a:r>
              <a:rPr lang="es-MX" sz="2200">
                <a:solidFill>
                  <a:srgbClr val="595959"/>
                </a:solidFill>
              </a:rPr>
              <a:t> alcanzada, mientras que </a:t>
            </a:r>
            <a:r>
              <a:rPr lang="es-MX" sz="2200">
                <a:solidFill>
                  <a:srgbClr val="595959"/>
                </a:solidFill>
              </a:rPr>
              <a:t>más</a:t>
            </a:r>
            <a:r>
              <a:rPr lang="es-MX" sz="2200">
                <a:solidFill>
                  <a:srgbClr val="595959"/>
                </a:solidFill>
              </a:rPr>
              <a:t> del 50% de los agentes usando una </a:t>
            </a:r>
            <a:r>
              <a:rPr lang="es-MX" sz="2200">
                <a:solidFill>
                  <a:srgbClr val="595959"/>
                </a:solidFill>
              </a:rPr>
              <a:t>geometría</a:t>
            </a:r>
            <a:r>
              <a:rPr lang="es-MX" sz="2200">
                <a:solidFill>
                  <a:srgbClr val="595959"/>
                </a:solidFill>
              </a:rPr>
              <a:t> triangular no logra generalizar el problema.</a:t>
            </a:r>
            <a:endParaRPr sz="2200">
              <a:solidFill>
                <a:srgbClr val="595959"/>
              </a:solidFill>
            </a:endParaRPr>
          </a:p>
          <a:p>
            <a:pPr indent="0" lvl="1" marL="0" marR="0" rtl="0" algn="l">
              <a:spcBef>
                <a:spcPts val="0"/>
              </a:spcBef>
              <a:spcAft>
                <a:spcPts val="0"/>
              </a:spcAft>
              <a:buNone/>
            </a:pPr>
            <a:r>
              <a:t/>
            </a:r>
            <a:endParaRPr sz="2200">
              <a:solidFill>
                <a:srgbClr val="595959"/>
              </a:solidFill>
            </a:endParaRPr>
          </a:p>
          <a:p>
            <a:pPr indent="0" lvl="0" marL="0" marR="0" rtl="0" algn="l">
              <a:spcBef>
                <a:spcPts val="0"/>
              </a:spcBef>
              <a:spcAft>
                <a:spcPts val="0"/>
              </a:spcAft>
              <a:buNone/>
            </a:pPr>
            <a:r>
              <a:t/>
            </a:r>
            <a:endParaRPr sz="2200">
              <a:solidFill>
                <a:srgbClr val="595959"/>
              </a:solidFill>
              <a:latin typeface="Arial"/>
              <a:ea typeface="Arial"/>
              <a:cs typeface="Arial"/>
              <a:sym typeface="Arial"/>
            </a:endParaRPr>
          </a:p>
        </p:txBody>
      </p:sp>
      <p:sp>
        <p:nvSpPr>
          <p:cNvPr id="504" name="Google Shape;504;p46"/>
          <p:cNvSpPr txBox="1"/>
          <p:nvPr/>
        </p:nvSpPr>
        <p:spPr>
          <a:xfrm>
            <a:off x="8651415" y="152400"/>
            <a:ext cx="340200" cy="338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i="1" lang="es-MX" sz="1600">
                <a:solidFill>
                  <a:schemeClr val="dk1"/>
                </a:solidFill>
                <a:latin typeface="Calibri"/>
                <a:ea typeface="Calibri"/>
                <a:cs typeface="Calibri"/>
                <a:sym typeface="Calibri"/>
              </a:rPr>
              <a:t>‹#›</a:t>
            </a:fld>
            <a:endParaRPr i="1" sz="1600">
              <a:solidFill>
                <a:schemeClr val="dk1"/>
              </a:solidFill>
              <a:latin typeface="Calibri"/>
              <a:ea typeface="Calibri"/>
              <a:cs typeface="Calibri"/>
              <a:sym typeface="Calibri"/>
            </a:endParaRPr>
          </a:p>
        </p:txBody>
      </p:sp>
      <p:grpSp>
        <p:nvGrpSpPr>
          <p:cNvPr id="505" name="Google Shape;505;p46"/>
          <p:cNvGrpSpPr/>
          <p:nvPr/>
        </p:nvGrpSpPr>
        <p:grpSpPr>
          <a:xfrm>
            <a:off x="8129090" y="4102007"/>
            <a:ext cx="877867" cy="734875"/>
            <a:chOff x="7979425" y="2436400"/>
            <a:chExt cx="954100" cy="734875"/>
          </a:xfrm>
        </p:grpSpPr>
        <p:sp>
          <p:nvSpPr>
            <p:cNvPr id="506" name="Google Shape;506;p46"/>
            <p:cNvSpPr/>
            <p:nvPr/>
          </p:nvSpPr>
          <p:spPr>
            <a:xfrm>
              <a:off x="8392025" y="2436400"/>
              <a:ext cx="541500" cy="554100"/>
            </a:xfrm>
            <a:prstGeom prst="rect">
              <a:avLst/>
            </a:prstGeom>
            <a:solidFill>
              <a:srgbClr val="4A86E8"/>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46"/>
            <p:cNvSpPr/>
            <p:nvPr/>
          </p:nvSpPr>
          <p:spPr>
            <a:xfrm>
              <a:off x="7979425" y="2565275"/>
              <a:ext cx="672000" cy="606000"/>
            </a:xfrm>
            <a:prstGeom prst="triangle">
              <a:avLst>
                <a:gd fmla="val 50000" name="adj"/>
              </a:avLst>
            </a:prstGeom>
            <a:solidFill>
              <a:srgbClr val="93C47D"/>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508" name="Google Shape;508;p46"/>
          <p:cNvPicPr preferRelativeResize="0"/>
          <p:nvPr/>
        </p:nvPicPr>
        <p:blipFill>
          <a:blip r:embed="rId3">
            <a:alphaModFix/>
          </a:blip>
          <a:stretch>
            <a:fillRect/>
          </a:stretch>
        </p:blipFill>
        <p:spPr>
          <a:xfrm>
            <a:off x="7978826" y="1177153"/>
            <a:ext cx="992775" cy="992798"/>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2" name="Shape 512"/>
        <p:cNvGrpSpPr/>
        <p:nvPr/>
      </p:nvGrpSpPr>
      <p:grpSpPr>
        <a:xfrm>
          <a:off x="0" y="0"/>
          <a:ext cx="0" cy="0"/>
          <a:chOff x="0" y="0"/>
          <a:chExt cx="0" cy="0"/>
        </a:xfrm>
      </p:grpSpPr>
      <p:sp>
        <p:nvSpPr>
          <p:cNvPr id="513" name="Google Shape;513;p47"/>
          <p:cNvSpPr txBox="1"/>
          <p:nvPr/>
        </p:nvSpPr>
        <p:spPr>
          <a:xfrm>
            <a:off x="304800" y="152400"/>
            <a:ext cx="7239000" cy="554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s-MX" sz="3000">
                <a:solidFill>
                  <a:srgbClr val="E36C09"/>
                </a:solidFill>
              </a:rPr>
              <a:t>Conclusiones Específicas</a:t>
            </a:r>
            <a:endParaRPr/>
          </a:p>
        </p:txBody>
      </p:sp>
      <p:sp>
        <p:nvSpPr>
          <p:cNvPr id="514" name="Google Shape;514;p47"/>
          <p:cNvSpPr txBox="1"/>
          <p:nvPr/>
        </p:nvSpPr>
        <p:spPr>
          <a:xfrm>
            <a:off x="304800" y="1209775"/>
            <a:ext cx="7824300" cy="4782600"/>
          </a:xfrm>
          <a:prstGeom prst="rect">
            <a:avLst/>
          </a:prstGeom>
          <a:noFill/>
          <a:ln>
            <a:noFill/>
          </a:ln>
        </p:spPr>
        <p:txBody>
          <a:bodyPr anchorCtr="0" anchor="t" bIns="45700" lIns="91425" spcFirstLastPara="1" rIns="91425" wrap="square" tIns="45700">
            <a:noAutofit/>
          </a:bodyPr>
          <a:lstStyle/>
          <a:p>
            <a:pPr indent="-368300" lvl="0" marL="457200" marR="0" rtl="0" algn="l">
              <a:spcBef>
                <a:spcPts val="0"/>
              </a:spcBef>
              <a:spcAft>
                <a:spcPts val="0"/>
              </a:spcAft>
              <a:buClr>
                <a:srgbClr val="595959"/>
              </a:buClr>
              <a:buSzPts val="2200"/>
              <a:buChar char="●"/>
            </a:pPr>
            <a:r>
              <a:rPr lang="es-MX" sz="2200">
                <a:solidFill>
                  <a:srgbClr val="595959"/>
                </a:solidFill>
              </a:rPr>
              <a:t>El 79% de los agentes usando un tamaño de memoria menor a 1500 no pueden generalizar el problema correctamente. El porcentaje baja a hacer grafica de como baja el numero de agentes sin generalizar el problema. </a:t>
            </a:r>
            <a:endParaRPr sz="2200">
              <a:solidFill>
                <a:srgbClr val="595959"/>
              </a:solidFill>
            </a:endParaRPr>
          </a:p>
          <a:p>
            <a:pPr indent="0" lvl="0" marL="0" marR="0" rtl="0" algn="l">
              <a:spcBef>
                <a:spcPts val="0"/>
              </a:spcBef>
              <a:spcAft>
                <a:spcPts val="0"/>
              </a:spcAft>
              <a:buSzPts val="1100"/>
              <a:buNone/>
            </a:pPr>
            <a:r>
              <a:rPr lang="es-MX" sz="2200">
                <a:solidFill>
                  <a:srgbClr val="595959"/>
                </a:solidFill>
              </a:rPr>
              <a:t>	</a:t>
            </a:r>
            <a:endParaRPr sz="2200">
              <a:solidFill>
                <a:srgbClr val="595959"/>
              </a:solidFill>
            </a:endParaRPr>
          </a:p>
          <a:p>
            <a:pPr indent="0" lvl="0" marL="0" marR="0" rtl="0" algn="l">
              <a:spcBef>
                <a:spcPts val="0"/>
              </a:spcBef>
              <a:spcAft>
                <a:spcPts val="0"/>
              </a:spcAft>
              <a:buSzPts val="1100"/>
              <a:buNone/>
            </a:pPr>
            <a:r>
              <a:rPr lang="es-MX" sz="2200">
                <a:solidFill>
                  <a:srgbClr val="595959"/>
                </a:solidFill>
              </a:rPr>
              <a:t>Ampliar la dimensión de la memoria o la librería de experiencias mejora el desempeño del agente.</a:t>
            </a:r>
            <a:endParaRPr sz="2200">
              <a:solidFill>
                <a:srgbClr val="595959"/>
              </a:solidFill>
            </a:endParaRPr>
          </a:p>
          <a:p>
            <a:pPr indent="0" lvl="0" marL="0" marR="0" rtl="0" algn="l">
              <a:spcBef>
                <a:spcPts val="0"/>
              </a:spcBef>
              <a:spcAft>
                <a:spcPts val="0"/>
              </a:spcAft>
              <a:buSzPts val="1100"/>
              <a:buNone/>
            </a:pPr>
            <a:r>
              <a:t/>
            </a:r>
            <a:endParaRPr sz="2200">
              <a:solidFill>
                <a:srgbClr val="595959"/>
              </a:solidFill>
            </a:endParaRPr>
          </a:p>
          <a:p>
            <a:pPr indent="0" lvl="0" marL="0" marR="0" rtl="0" algn="l">
              <a:spcBef>
                <a:spcPts val="0"/>
              </a:spcBef>
              <a:spcAft>
                <a:spcPts val="0"/>
              </a:spcAft>
              <a:buSzPts val="1100"/>
              <a:buNone/>
            </a:pPr>
            <a:r>
              <a:rPr lang="es-MX" sz="2200">
                <a:solidFill>
                  <a:srgbClr val="595959"/>
                </a:solidFill>
              </a:rPr>
              <a:t>A mayor número de agentes independientes de manera simultánea durante el entrenamiento, se mejora el desempeño de cada agente individualmente.</a:t>
            </a:r>
            <a:endParaRPr sz="2200">
              <a:solidFill>
                <a:srgbClr val="595959"/>
              </a:solidFill>
            </a:endParaRPr>
          </a:p>
          <a:p>
            <a:pPr indent="0" lvl="1" marL="0" marR="0" rtl="0" algn="l">
              <a:spcBef>
                <a:spcPts val="0"/>
              </a:spcBef>
              <a:spcAft>
                <a:spcPts val="0"/>
              </a:spcAft>
              <a:buNone/>
            </a:pPr>
            <a:r>
              <a:t/>
            </a:r>
            <a:endParaRPr sz="2200">
              <a:solidFill>
                <a:srgbClr val="595959"/>
              </a:solidFill>
            </a:endParaRPr>
          </a:p>
          <a:p>
            <a:pPr indent="0" lvl="0" marL="0" marR="0" rtl="0" algn="l">
              <a:spcBef>
                <a:spcPts val="0"/>
              </a:spcBef>
              <a:spcAft>
                <a:spcPts val="0"/>
              </a:spcAft>
              <a:buNone/>
            </a:pPr>
            <a:r>
              <a:t/>
            </a:r>
            <a:endParaRPr sz="2200">
              <a:solidFill>
                <a:srgbClr val="595959"/>
              </a:solidFill>
              <a:latin typeface="Arial"/>
              <a:ea typeface="Arial"/>
              <a:cs typeface="Arial"/>
              <a:sym typeface="Arial"/>
            </a:endParaRPr>
          </a:p>
        </p:txBody>
      </p:sp>
      <p:sp>
        <p:nvSpPr>
          <p:cNvPr id="515" name="Google Shape;515;p47"/>
          <p:cNvSpPr txBox="1"/>
          <p:nvPr/>
        </p:nvSpPr>
        <p:spPr>
          <a:xfrm>
            <a:off x="8651415" y="152400"/>
            <a:ext cx="340200" cy="338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i="1" lang="es-MX" sz="1600">
                <a:solidFill>
                  <a:schemeClr val="dk1"/>
                </a:solidFill>
                <a:latin typeface="Calibri"/>
                <a:ea typeface="Calibri"/>
                <a:cs typeface="Calibri"/>
                <a:sym typeface="Calibri"/>
              </a:rPr>
              <a:t>‹#›</a:t>
            </a:fld>
            <a:endParaRPr i="1" sz="1600">
              <a:solidFill>
                <a:schemeClr val="dk1"/>
              </a:solidFill>
              <a:latin typeface="Calibri"/>
              <a:ea typeface="Calibri"/>
              <a:cs typeface="Calibri"/>
              <a:sym typeface="Calibri"/>
            </a:endParaRPr>
          </a:p>
        </p:txBody>
      </p:sp>
      <p:grpSp>
        <p:nvGrpSpPr>
          <p:cNvPr id="516" name="Google Shape;516;p47"/>
          <p:cNvGrpSpPr/>
          <p:nvPr/>
        </p:nvGrpSpPr>
        <p:grpSpPr>
          <a:xfrm>
            <a:off x="7978849" y="3648426"/>
            <a:ext cx="1107676" cy="1181564"/>
            <a:chOff x="7899575" y="4611225"/>
            <a:chExt cx="1244300" cy="1299850"/>
          </a:xfrm>
        </p:grpSpPr>
        <p:pic>
          <p:nvPicPr>
            <p:cNvPr id="517" name="Google Shape;517;p47"/>
            <p:cNvPicPr preferRelativeResize="0"/>
            <p:nvPr/>
          </p:nvPicPr>
          <p:blipFill>
            <a:blip r:embed="rId3">
              <a:alphaModFix/>
            </a:blip>
            <a:stretch>
              <a:fillRect/>
            </a:stretch>
          </p:blipFill>
          <p:spPr>
            <a:xfrm>
              <a:off x="7899575" y="5026050"/>
              <a:ext cx="492450" cy="683350"/>
            </a:xfrm>
            <a:prstGeom prst="rect">
              <a:avLst/>
            </a:prstGeom>
            <a:noFill/>
            <a:ln>
              <a:noFill/>
            </a:ln>
          </p:spPr>
        </p:pic>
        <p:pic>
          <p:nvPicPr>
            <p:cNvPr id="518" name="Google Shape;518;p47"/>
            <p:cNvPicPr preferRelativeResize="0"/>
            <p:nvPr/>
          </p:nvPicPr>
          <p:blipFill>
            <a:blip r:embed="rId3">
              <a:alphaModFix/>
            </a:blip>
            <a:stretch>
              <a:fillRect/>
            </a:stretch>
          </p:blipFill>
          <p:spPr>
            <a:xfrm>
              <a:off x="8219550" y="4611225"/>
              <a:ext cx="492450" cy="683350"/>
            </a:xfrm>
            <a:prstGeom prst="rect">
              <a:avLst/>
            </a:prstGeom>
            <a:noFill/>
            <a:ln>
              <a:noFill/>
            </a:ln>
          </p:spPr>
        </p:pic>
        <p:pic>
          <p:nvPicPr>
            <p:cNvPr id="519" name="Google Shape;519;p47"/>
            <p:cNvPicPr preferRelativeResize="0"/>
            <p:nvPr/>
          </p:nvPicPr>
          <p:blipFill>
            <a:blip r:embed="rId3">
              <a:alphaModFix/>
            </a:blip>
            <a:stretch>
              <a:fillRect/>
            </a:stretch>
          </p:blipFill>
          <p:spPr>
            <a:xfrm>
              <a:off x="8392025" y="5227725"/>
              <a:ext cx="492450" cy="683350"/>
            </a:xfrm>
            <a:prstGeom prst="rect">
              <a:avLst/>
            </a:prstGeom>
            <a:noFill/>
            <a:ln>
              <a:noFill/>
            </a:ln>
          </p:spPr>
        </p:pic>
        <p:pic>
          <p:nvPicPr>
            <p:cNvPr id="520" name="Google Shape;520;p47"/>
            <p:cNvPicPr preferRelativeResize="0"/>
            <p:nvPr/>
          </p:nvPicPr>
          <p:blipFill>
            <a:blip r:embed="rId3">
              <a:alphaModFix/>
            </a:blip>
            <a:stretch>
              <a:fillRect/>
            </a:stretch>
          </p:blipFill>
          <p:spPr>
            <a:xfrm>
              <a:off x="8651425" y="4774250"/>
              <a:ext cx="492450" cy="683350"/>
            </a:xfrm>
            <a:prstGeom prst="rect">
              <a:avLst/>
            </a:prstGeom>
            <a:noFill/>
            <a:ln>
              <a:noFill/>
            </a:ln>
          </p:spPr>
        </p:pic>
      </p:grpSp>
      <p:pic>
        <p:nvPicPr>
          <p:cNvPr id="521" name="Google Shape;521;p47"/>
          <p:cNvPicPr preferRelativeResize="0"/>
          <p:nvPr/>
        </p:nvPicPr>
        <p:blipFill rotWithShape="1">
          <a:blip r:embed="rId4">
            <a:alphaModFix/>
          </a:blip>
          <a:srcRect b="20653" l="21113" r="21309" t="13694"/>
          <a:stretch/>
        </p:blipFill>
        <p:spPr>
          <a:xfrm>
            <a:off x="8093724" y="1422034"/>
            <a:ext cx="877900" cy="872104"/>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5" name="Shape 525"/>
        <p:cNvGrpSpPr/>
        <p:nvPr/>
      </p:nvGrpSpPr>
      <p:grpSpPr>
        <a:xfrm>
          <a:off x="0" y="0"/>
          <a:ext cx="0" cy="0"/>
          <a:chOff x="0" y="0"/>
          <a:chExt cx="0" cy="0"/>
        </a:xfrm>
      </p:grpSpPr>
      <p:sp>
        <p:nvSpPr>
          <p:cNvPr id="526" name="Google Shape;526;p48"/>
          <p:cNvSpPr txBox="1"/>
          <p:nvPr/>
        </p:nvSpPr>
        <p:spPr>
          <a:xfrm>
            <a:off x="304800" y="152400"/>
            <a:ext cx="7239000" cy="554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MX" sz="3000">
                <a:solidFill>
                  <a:srgbClr val="E36C09"/>
                </a:solidFill>
              </a:rPr>
              <a:t>Trabajo a futuro</a:t>
            </a:r>
            <a:endParaRPr/>
          </a:p>
        </p:txBody>
      </p:sp>
      <p:sp>
        <p:nvSpPr>
          <p:cNvPr id="527" name="Google Shape;527;p48"/>
          <p:cNvSpPr txBox="1"/>
          <p:nvPr/>
        </p:nvSpPr>
        <p:spPr>
          <a:xfrm>
            <a:off x="464950" y="1066800"/>
            <a:ext cx="7764600" cy="4446600"/>
          </a:xfrm>
          <a:prstGeom prst="rect">
            <a:avLst/>
          </a:prstGeom>
          <a:noFill/>
          <a:ln>
            <a:noFill/>
          </a:ln>
        </p:spPr>
        <p:txBody>
          <a:bodyPr anchorCtr="0" anchor="t" bIns="45700" lIns="91425" spcFirstLastPara="1" rIns="91425" wrap="square" tIns="45700">
            <a:noAutofit/>
          </a:bodyPr>
          <a:lstStyle/>
          <a:p>
            <a:pPr indent="-355600" lvl="0" marL="457200" marR="0" rtl="0" algn="l">
              <a:spcBef>
                <a:spcPts val="0"/>
              </a:spcBef>
              <a:spcAft>
                <a:spcPts val="0"/>
              </a:spcAft>
              <a:buSzPts val="2000"/>
              <a:buChar char="●"/>
            </a:pPr>
            <a:r>
              <a:rPr b="1" lang="es-MX" sz="2000"/>
              <a:t>Probar el efecto de </a:t>
            </a:r>
            <a:r>
              <a:rPr b="1" lang="es-MX" sz="2000"/>
              <a:t>parámetros</a:t>
            </a:r>
            <a:r>
              <a:rPr b="1" lang="es-MX" sz="2000"/>
              <a:t> adicionales como learning rate, optimizadores, etc.</a:t>
            </a:r>
            <a:endParaRPr b="1" sz="2000"/>
          </a:p>
          <a:p>
            <a:pPr indent="0" lvl="0" marL="457200" marR="0" rtl="0" algn="l">
              <a:spcBef>
                <a:spcPts val="0"/>
              </a:spcBef>
              <a:spcAft>
                <a:spcPts val="0"/>
              </a:spcAft>
              <a:buNone/>
            </a:pPr>
            <a:r>
              <a:t/>
            </a:r>
            <a:endParaRPr b="1" sz="2000"/>
          </a:p>
          <a:p>
            <a:pPr indent="-355600" lvl="0" marL="457200" marR="0" rtl="0" algn="l">
              <a:spcBef>
                <a:spcPts val="0"/>
              </a:spcBef>
              <a:spcAft>
                <a:spcPts val="0"/>
              </a:spcAft>
              <a:buSzPts val="2000"/>
              <a:buChar char="●"/>
            </a:pPr>
            <a:r>
              <a:rPr b="1" lang="es-MX" sz="2000"/>
              <a:t>Probar el efecto de diferentes funciones de recompensa con el fin de conocer, cuales son las </a:t>
            </a:r>
            <a:r>
              <a:rPr b="1" lang="es-MX" sz="2000"/>
              <a:t>características</a:t>
            </a:r>
            <a:r>
              <a:rPr b="1" lang="es-MX" sz="2000"/>
              <a:t> con mayor relevancia en las que se debe concentrar un agente para conducir en el </a:t>
            </a:r>
            <a:r>
              <a:rPr b="1" lang="es-MX" sz="2000"/>
              <a:t>tráfico</a:t>
            </a:r>
            <a:r>
              <a:rPr b="1" lang="es-MX" sz="2000"/>
              <a:t>.</a:t>
            </a:r>
            <a:endParaRPr b="1" sz="2000"/>
          </a:p>
        </p:txBody>
      </p:sp>
      <p:sp>
        <p:nvSpPr>
          <p:cNvPr id="528" name="Google Shape;528;p48"/>
          <p:cNvSpPr txBox="1"/>
          <p:nvPr/>
        </p:nvSpPr>
        <p:spPr>
          <a:xfrm>
            <a:off x="8534401" y="152400"/>
            <a:ext cx="457200" cy="338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i="1" lang="es-MX" sz="1600">
                <a:solidFill>
                  <a:schemeClr val="dk1"/>
                </a:solidFill>
                <a:latin typeface="Calibri"/>
                <a:ea typeface="Calibri"/>
                <a:cs typeface="Calibri"/>
                <a:sym typeface="Calibri"/>
              </a:rPr>
              <a:t>‹#›</a:t>
            </a:fld>
            <a:endParaRPr i="1" sz="1600">
              <a:solidFill>
                <a:schemeClr val="dk1"/>
              </a:solidFill>
              <a:latin typeface="Calibri"/>
              <a:ea typeface="Calibri"/>
              <a:cs typeface="Calibri"/>
              <a:sym typeface="Calibri"/>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2" name="Shape 532"/>
        <p:cNvGrpSpPr/>
        <p:nvPr/>
      </p:nvGrpSpPr>
      <p:grpSpPr>
        <a:xfrm>
          <a:off x="0" y="0"/>
          <a:ext cx="0" cy="0"/>
          <a:chOff x="0" y="0"/>
          <a:chExt cx="0" cy="0"/>
        </a:xfrm>
      </p:grpSpPr>
      <p:sp>
        <p:nvSpPr>
          <p:cNvPr id="533" name="Google Shape;533;p49"/>
          <p:cNvSpPr txBox="1"/>
          <p:nvPr/>
        </p:nvSpPr>
        <p:spPr>
          <a:xfrm>
            <a:off x="304800" y="152400"/>
            <a:ext cx="7239000" cy="55399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MX" sz="3000">
                <a:solidFill>
                  <a:srgbClr val="E36C09"/>
                </a:solidFill>
                <a:latin typeface="Arial"/>
                <a:ea typeface="Arial"/>
                <a:cs typeface="Arial"/>
                <a:sym typeface="Arial"/>
              </a:rPr>
              <a:t>Referencias Bibliográficas</a:t>
            </a:r>
            <a:endParaRPr/>
          </a:p>
        </p:txBody>
      </p:sp>
      <p:sp>
        <p:nvSpPr>
          <p:cNvPr id="534" name="Google Shape;534;p49"/>
          <p:cNvSpPr txBox="1"/>
          <p:nvPr/>
        </p:nvSpPr>
        <p:spPr>
          <a:xfrm>
            <a:off x="289248" y="1143000"/>
            <a:ext cx="8626151" cy="458587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MX" sz="2000">
                <a:solidFill>
                  <a:srgbClr val="953734"/>
                </a:solidFill>
                <a:latin typeface="Arial"/>
                <a:ea typeface="Arial"/>
                <a:cs typeface="Arial"/>
                <a:sym typeface="Arial"/>
              </a:rPr>
              <a:t>Referencias</a:t>
            </a:r>
            <a:endParaRPr/>
          </a:p>
          <a:p>
            <a:pPr indent="0" lvl="0" marL="0" marR="0" rtl="0" algn="l">
              <a:spcBef>
                <a:spcPts val="0"/>
              </a:spcBef>
              <a:spcAft>
                <a:spcPts val="0"/>
              </a:spcAft>
              <a:buNone/>
            </a:pPr>
            <a:r>
              <a:rPr b="1" lang="es-MX" sz="2000">
                <a:solidFill>
                  <a:srgbClr val="953734"/>
                </a:solidFill>
                <a:latin typeface="Arial"/>
                <a:ea typeface="Arial"/>
                <a:cs typeface="Arial"/>
                <a:sym typeface="Arial"/>
              </a:rPr>
              <a:t>  </a:t>
            </a:r>
            <a:endParaRPr/>
          </a:p>
          <a:p>
            <a:pPr indent="0" lvl="0" marL="0" marR="0" rtl="0" algn="l">
              <a:spcBef>
                <a:spcPts val="0"/>
              </a:spcBef>
              <a:spcAft>
                <a:spcPts val="0"/>
              </a:spcAft>
              <a:buNone/>
            </a:pPr>
            <a:r>
              <a:rPr lang="es-MX" sz="1800">
                <a:solidFill>
                  <a:srgbClr val="595959"/>
                </a:solidFill>
                <a:latin typeface="Arial"/>
                <a:ea typeface="Arial"/>
                <a:cs typeface="Arial"/>
                <a:sym typeface="Arial"/>
              </a:rPr>
              <a:t>[1] 	“Inrix global traffic scorecard,” http://inrix.com/scorecard/, (Accessed on 07/23/2018).</a:t>
            </a:r>
            <a:endParaRPr/>
          </a:p>
          <a:p>
            <a:pPr indent="0" lvl="0" marL="0" marR="0" rtl="0" algn="l">
              <a:spcBef>
                <a:spcPts val="0"/>
              </a:spcBef>
              <a:spcAft>
                <a:spcPts val="0"/>
              </a:spcAft>
              <a:buNone/>
            </a:pPr>
            <a:r>
              <a:t/>
            </a:r>
            <a:endParaRPr sz="1800">
              <a:solidFill>
                <a:srgbClr val="595959"/>
              </a:solidFill>
              <a:latin typeface="Arial"/>
              <a:ea typeface="Arial"/>
              <a:cs typeface="Arial"/>
              <a:sym typeface="Arial"/>
            </a:endParaRPr>
          </a:p>
          <a:p>
            <a:pPr indent="0" lvl="0" marL="0" marR="0" rtl="0" algn="l">
              <a:spcBef>
                <a:spcPts val="0"/>
              </a:spcBef>
              <a:spcAft>
                <a:spcPts val="0"/>
              </a:spcAft>
              <a:buNone/>
            </a:pPr>
            <a:r>
              <a:rPr lang="es-MX" sz="1800">
                <a:solidFill>
                  <a:srgbClr val="595959"/>
                </a:solidFill>
                <a:latin typeface="Arial"/>
                <a:ea typeface="Arial"/>
                <a:cs typeface="Arial"/>
                <a:sym typeface="Arial"/>
              </a:rPr>
              <a:t>[2]	Full ranking — tomtom traffic index. (Accessed on 07/23/2018). [Online]. Available: https://www.tomtom.com/engb/trafficindex/list?citySize = LARGEcontinent = ALLcountry = ALL</a:t>
            </a:r>
            <a:endParaRPr/>
          </a:p>
          <a:p>
            <a:pPr indent="0" lvl="0" marL="0" marR="0" rtl="0" algn="l">
              <a:spcBef>
                <a:spcPts val="0"/>
              </a:spcBef>
              <a:spcAft>
                <a:spcPts val="0"/>
              </a:spcAft>
              <a:buNone/>
            </a:pPr>
            <a:r>
              <a:t/>
            </a:r>
            <a:endParaRPr sz="1800">
              <a:solidFill>
                <a:srgbClr val="595959"/>
              </a:solidFill>
              <a:latin typeface="Arial"/>
              <a:ea typeface="Arial"/>
              <a:cs typeface="Arial"/>
              <a:sym typeface="Arial"/>
            </a:endParaRPr>
          </a:p>
          <a:p>
            <a:pPr indent="0" lvl="0" marL="0" marR="0" rtl="0" algn="l">
              <a:spcBef>
                <a:spcPts val="0"/>
              </a:spcBef>
              <a:spcAft>
                <a:spcPts val="0"/>
              </a:spcAft>
              <a:buNone/>
            </a:pPr>
            <a:r>
              <a:rPr lang="es-MX" sz="1800">
                <a:solidFill>
                  <a:srgbClr val="595959"/>
                </a:solidFill>
                <a:latin typeface="Arial"/>
                <a:ea typeface="Arial"/>
                <a:cs typeface="Arial"/>
                <a:sym typeface="Arial"/>
              </a:rPr>
              <a:t>[3]	M. ctsEMBARDQ. How is mexico reacting to environment changes? — cts mexico. [Online]. Available: </a:t>
            </a:r>
            <a:r>
              <a:rPr lang="es-MX" sz="1800" u="sng">
                <a:solidFill>
                  <a:schemeClr val="hlink"/>
                </a:solidFill>
                <a:latin typeface="Arial"/>
                <a:ea typeface="Arial"/>
                <a:cs typeface="Arial"/>
                <a:sym typeface="Arial"/>
                <a:hlinkClick r:id="rId3"/>
              </a:rPr>
              <a:t>http://www.ctsmexico.org/why-sustainable-transport/</a:t>
            </a:r>
            <a:endParaRPr sz="1800">
              <a:solidFill>
                <a:srgbClr val="595959"/>
              </a:solidFill>
              <a:latin typeface="Arial"/>
              <a:ea typeface="Arial"/>
              <a:cs typeface="Arial"/>
              <a:sym typeface="Arial"/>
            </a:endParaRPr>
          </a:p>
          <a:p>
            <a:pPr indent="0" lvl="0" marL="0" marR="0" rtl="0" algn="l">
              <a:spcBef>
                <a:spcPts val="0"/>
              </a:spcBef>
              <a:spcAft>
                <a:spcPts val="0"/>
              </a:spcAft>
              <a:buNone/>
            </a:pPr>
            <a:r>
              <a:t/>
            </a:r>
            <a:endParaRPr sz="1800">
              <a:solidFill>
                <a:srgbClr val="595959"/>
              </a:solidFill>
              <a:latin typeface="Arial"/>
              <a:ea typeface="Arial"/>
              <a:cs typeface="Arial"/>
              <a:sym typeface="Arial"/>
            </a:endParaRPr>
          </a:p>
          <a:p>
            <a:pPr indent="0" lvl="0" marL="0" marR="0" rtl="0" algn="l">
              <a:spcBef>
                <a:spcPts val="0"/>
              </a:spcBef>
              <a:spcAft>
                <a:spcPts val="0"/>
              </a:spcAft>
              <a:buNone/>
            </a:pPr>
            <a:r>
              <a:rPr lang="es-MX" sz="1800">
                <a:solidFill>
                  <a:srgbClr val="595959"/>
                </a:solidFill>
                <a:latin typeface="Arial"/>
                <a:ea typeface="Arial"/>
                <a:cs typeface="Arial"/>
                <a:sym typeface="Arial"/>
              </a:rPr>
              <a:t>[4] 	</a:t>
            </a:r>
            <a:r>
              <a:rPr lang="es-MX" sz="1800">
                <a:solidFill>
                  <a:schemeClr val="dk1"/>
                </a:solidFill>
                <a:latin typeface="Calibri"/>
                <a:ea typeface="Calibri"/>
                <a:cs typeface="Calibri"/>
                <a:sym typeface="Calibri"/>
              </a:rPr>
              <a:t>C. Ress, “On the way to automated driving - an oem perspective,” pp. 1–4, March</a:t>
            </a:r>
            <a:endParaRPr/>
          </a:p>
          <a:p>
            <a:pPr indent="0" lvl="0" marL="0" marR="0" rtl="0" algn="l">
              <a:spcBef>
                <a:spcPts val="0"/>
              </a:spcBef>
              <a:spcAft>
                <a:spcPts val="0"/>
              </a:spcAft>
              <a:buNone/>
            </a:pPr>
            <a:r>
              <a:rPr lang="es-MX" sz="1800">
                <a:solidFill>
                  <a:schemeClr val="dk1"/>
                </a:solidFill>
                <a:latin typeface="Calibri"/>
                <a:ea typeface="Calibri"/>
                <a:cs typeface="Calibri"/>
                <a:sym typeface="Calibri"/>
              </a:rPr>
              <a:t>2018</a:t>
            </a:r>
            <a:endParaRPr/>
          </a:p>
          <a:p>
            <a:pPr indent="0" lvl="0" marL="0" marR="0" rtl="0" algn="l">
              <a:spcBef>
                <a:spcPts val="0"/>
              </a:spcBef>
              <a:spcAft>
                <a:spcPts val="0"/>
              </a:spcAft>
              <a:buNone/>
            </a:pPr>
            <a:r>
              <a:t/>
            </a:r>
            <a:endParaRPr sz="1800">
              <a:solidFill>
                <a:srgbClr val="595959"/>
              </a:solidFill>
              <a:latin typeface="Arial"/>
              <a:ea typeface="Arial"/>
              <a:cs typeface="Arial"/>
              <a:sym typeface="Arial"/>
            </a:endParaRPr>
          </a:p>
          <a:p>
            <a:pPr indent="0" lvl="0" marL="0" marR="0" rtl="0" algn="l">
              <a:spcBef>
                <a:spcPts val="0"/>
              </a:spcBef>
              <a:spcAft>
                <a:spcPts val="0"/>
              </a:spcAft>
              <a:buNone/>
            </a:pPr>
            <a:r>
              <a:t/>
            </a:r>
            <a:endParaRPr sz="1800">
              <a:solidFill>
                <a:srgbClr val="595959"/>
              </a:solidFill>
              <a:latin typeface="Arial"/>
              <a:ea typeface="Arial"/>
              <a:cs typeface="Arial"/>
              <a:sym typeface="Arial"/>
            </a:endParaRPr>
          </a:p>
        </p:txBody>
      </p:sp>
      <p:sp>
        <p:nvSpPr>
          <p:cNvPr id="535" name="Google Shape;535;p49"/>
          <p:cNvSpPr txBox="1"/>
          <p:nvPr/>
        </p:nvSpPr>
        <p:spPr>
          <a:xfrm>
            <a:off x="8534401" y="152400"/>
            <a:ext cx="457200"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i="1" lang="es-MX" sz="1600">
                <a:solidFill>
                  <a:schemeClr val="dk1"/>
                </a:solidFill>
                <a:latin typeface="Calibri"/>
                <a:ea typeface="Calibri"/>
                <a:cs typeface="Calibri"/>
                <a:sym typeface="Calibri"/>
              </a:rPr>
              <a:t>‹#›</a:t>
            </a:fld>
            <a:endParaRPr i="1" sz="1600">
              <a:solidFill>
                <a:schemeClr val="dk1"/>
              </a:solidFill>
              <a:latin typeface="Calibri"/>
              <a:ea typeface="Calibri"/>
              <a:cs typeface="Calibri"/>
              <a:sym typeface="Calibri"/>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9" name="Shape 539"/>
        <p:cNvGrpSpPr/>
        <p:nvPr/>
      </p:nvGrpSpPr>
      <p:grpSpPr>
        <a:xfrm>
          <a:off x="0" y="0"/>
          <a:ext cx="0" cy="0"/>
          <a:chOff x="0" y="0"/>
          <a:chExt cx="0" cy="0"/>
        </a:xfrm>
      </p:grpSpPr>
      <p:sp>
        <p:nvSpPr>
          <p:cNvPr id="540" name="Google Shape;540;p50"/>
          <p:cNvSpPr txBox="1"/>
          <p:nvPr/>
        </p:nvSpPr>
        <p:spPr>
          <a:xfrm>
            <a:off x="304800" y="152400"/>
            <a:ext cx="7239000" cy="55399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MX" sz="3000">
                <a:solidFill>
                  <a:srgbClr val="E36C09"/>
                </a:solidFill>
                <a:latin typeface="Arial"/>
                <a:ea typeface="Arial"/>
                <a:cs typeface="Arial"/>
                <a:sym typeface="Arial"/>
              </a:rPr>
              <a:t>Referencias Bibliográficas</a:t>
            </a:r>
            <a:endParaRPr/>
          </a:p>
        </p:txBody>
      </p:sp>
      <p:sp>
        <p:nvSpPr>
          <p:cNvPr id="541" name="Google Shape;541;p50"/>
          <p:cNvSpPr txBox="1"/>
          <p:nvPr/>
        </p:nvSpPr>
        <p:spPr>
          <a:xfrm>
            <a:off x="289248" y="1143000"/>
            <a:ext cx="8626151" cy="430887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MX" sz="2000">
                <a:solidFill>
                  <a:srgbClr val="953734"/>
                </a:solidFill>
                <a:latin typeface="Arial"/>
                <a:ea typeface="Arial"/>
                <a:cs typeface="Arial"/>
                <a:sym typeface="Arial"/>
              </a:rPr>
              <a:t>Referencias</a:t>
            </a:r>
            <a:endParaRPr/>
          </a:p>
          <a:p>
            <a:pPr indent="0" lvl="0" marL="0" marR="0" rtl="0" algn="l">
              <a:spcBef>
                <a:spcPts val="0"/>
              </a:spcBef>
              <a:spcAft>
                <a:spcPts val="0"/>
              </a:spcAft>
              <a:buNone/>
            </a:pPr>
            <a:r>
              <a:rPr b="1" lang="es-MX" sz="2000">
                <a:solidFill>
                  <a:srgbClr val="953734"/>
                </a:solidFill>
                <a:latin typeface="Arial"/>
                <a:ea typeface="Arial"/>
                <a:cs typeface="Arial"/>
                <a:sym typeface="Arial"/>
              </a:rPr>
              <a:t>  </a:t>
            </a:r>
            <a:endParaRPr/>
          </a:p>
          <a:p>
            <a:pPr indent="0" lvl="0" marL="0" marR="0" rtl="0" algn="l">
              <a:spcBef>
                <a:spcPts val="0"/>
              </a:spcBef>
              <a:spcAft>
                <a:spcPts val="0"/>
              </a:spcAft>
              <a:buNone/>
            </a:pPr>
            <a:r>
              <a:rPr lang="es-MX" sz="1800">
                <a:solidFill>
                  <a:schemeClr val="dk1"/>
                </a:solidFill>
                <a:latin typeface="Calibri"/>
                <a:ea typeface="Calibri"/>
                <a:cs typeface="Calibri"/>
                <a:sym typeface="Calibri"/>
              </a:rPr>
              <a:t>[5]	L. Fridman, B. Jenik, and J. Terwilliger, “Deeptraffic: Driving fast through dense</a:t>
            </a:r>
            <a:endParaRPr/>
          </a:p>
          <a:p>
            <a:pPr indent="0" lvl="0" marL="0" marR="0" rtl="0" algn="l">
              <a:spcBef>
                <a:spcPts val="0"/>
              </a:spcBef>
              <a:spcAft>
                <a:spcPts val="0"/>
              </a:spcAft>
              <a:buNone/>
            </a:pPr>
            <a:r>
              <a:rPr lang="es-MX" sz="1800">
                <a:solidFill>
                  <a:schemeClr val="dk1"/>
                </a:solidFill>
                <a:latin typeface="Calibri"/>
                <a:ea typeface="Calibri"/>
                <a:cs typeface="Calibri"/>
                <a:sym typeface="Calibri"/>
              </a:rPr>
              <a:t>traffic with deep reinforcement learning,”CoRR, vol. abs/1801.02805, 2018. [Online].</a:t>
            </a:r>
            <a:endParaRPr/>
          </a:p>
          <a:p>
            <a:pPr indent="0" lvl="0" marL="0" marR="0" rtl="0" algn="l">
              <a:spcBef>
                <a:spcPts val="0"/>
              </a:spcBef>
              <a:spcAft>
                <a:spcPts val="0"/>
              </a:spcAft>
              <a:buNone/>
            </a:pPr>
            <a:r>
              <a:rPr lang="es-MX" sz="1800">
                <a:solidFill>
                  <a:schemeClr val="dk1"/>
                </a:solidFill>
                <a:latin typeface="Calibri"/>
                <a:ea typeface="Calibri"/>
                <a:cs typeface="Calibri"/>
                <a:sym typeface="Calibri"/>
              </a:rPr>
              <a:t>Available: http://arxiv.org/abs/1801.02805</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s-MX" sz="1800">
                <a:solidFill>
                  <a:schemeClr val="dk1"/>
                </a:solidFill>
                <a:latin typeface="Calibri"/>
                <a:ea typeface="Calibri"/>
                <a:cs typeface="Calibri"/>
                <a:sym typeface="Calibri"/>
              </a:rPr>
              <a:t>[6] B. Kim, C. M. Kang, S. Lee, H. Chae, J. Kim, C. C. Chung, and J. W.</a:t>
            </a:r>
            <a:endParaRPr/>
          </a:p>
          <a:p>
            <a:pPr indent="0" lvl="0" marL="0" marR="0" rtl="0" algn="l">
              <a:spcBef>
                <a:spcPts val="0"/>
              </a:spcBef>
              <a:spcAft>
                <a:spcPts val="0"/>
              </a:spcAft>
              <a:buNone/>
            </a:pPr>
            <a:r>
              <a:rPr lang="es-MX" sz="1800">
                <a:solidFill>
                  <a:schemeClr val="dk1"/>
                </a:solidFill>
                <a:latin typeface="Calibri"/>
                <a:ea typeface="Calibri"/>
                <a:cs typeface="Calibri"/>
                <a:sym typeface="Calibri"/>
              </a:rPr>
              <a:t>Choi, “Probabilistic vehicle trajectory prediction over occupancy grid map via</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s-MX" sz="1800">
                <a:solidFill>
                  <a:schemeClr val="dk1"/>
                </a:solidFill>
                <a:latin typeface="Calibri"/>
                <a:ea typeface="Calibri"/>
                <a:cs typeface="Calibri"/>
                <a:sym typeface="Calibri"/>
              </a:rPr>
              <a:t>recurrent neural network,”CoRR, vol. abs/1704.07049, 2017. [Online]. Available:</a:t>
            </a:r>
            <a:endParaRPr/>
          </a:p>
          <a:p>
            <a:pPr indent="0" lvl="0" marL="0" marR="0" rtl="0" algn="l">
              <a:spcBef>
                <a:spcPts val="0"/>
              </a:spcBef>
              <a:spcAft>
                <a:spcPts val="0"/>
              </a:spcAft>
              <a:buNone/>
            </a:pPr>
            <a:r>
              <a:rPr lang="es-MX" sz="1800" u="sng">
                <a:solidFill>
                  <a:schemeClr val="hlink"/>
                </a:solidFill>
                <a:latin typeface="Calibri"/>
                <a:ea typeface="Calibri"/>
                <a:cs typeface="Calibri"/>
                <a:sym typeface="Calibri"/>
                <a:hlinkClick r:id="rId3"/>
              </a:rPr>
              <a:t>http://arxiv.org/abs/1704.07049</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rgbClr val="595959"/>
              </a:solidFill>
              <a:latin typeface="Arial"/>
              <a:ea typeface="Arial"/>
              <a:cs typeface="Arial"/>
              <a:sym typeface="Arial"/>
            </a:endParaRPr>
          </a:p>
          <a:p>
            <a:pPr indent="0" lvl="0" marL="0" marR="0" rtl="0" algn="l">
              <a:spcBef>
                <a:spcPts val="0"/>
              </a:spcBef>
              <a:spcAft>
                <a:spcPts val="0"/>
              </a:spcAft>
              <a:buNone/>
            </a:pPr>
            <a:r>
              <a:rPr lang="es-MX" sz="1800">
                <a:solidFill>
                  <a:schemeClr val="dk1"/>
                </a:solidFill>
                <a:latin typeface="Calibri"/>
                <a:ea typeface="Calibri"/>
                <a:cs typeface="Calibri"/>
                <a:sym typeface="Calibri"/>
              </a:rPr>
              <a:t>[7]	W. S. McCulloch and W. Pitts, “A logical calculus of the ideas immanent in nervous activity,” </a:t>
            </a:r>
            <a:r>
              <a:rPr i="1" lang="es-MX" sz="1800">
                <a:solidFill>
                  <a:schemeClr val="dk1"/>
                </a:solidFill>
                <a:latin typeface="Calibri"/>
                <a:ea typeface="Calibri"/>
                <a:cs typeface="Calibri"/>
                <a:sym typeface="Calibri"/>
              </a:rPr>
              <a:t>The bulletin of mathematical biophysics</a:t>
            </a:r>
            <a:r>
              <a:rPr lang="es-MX" sz="1800">
                <a:solidFill>
                  <a:schemeClr val="dk1"/>
                </a:solidFill>
                <a:latin typeface="Calibri"/>
                <a:ea typeface="Calibri"/>
                <a:cs typeface="Calibri"/>
                <a:sym typeface="Calibri"/>
              </a:rPr>
              <a:t>, vol. 5, no. 4, pp. 115–133, Dec 1943. [Online]. Available: https://doi.org/10.1007/BF02478259</a:t>
            </a:r>
            <a:endParaRPr/>
          </a:p>
          <a:p>
            <a:pPr indent="0" lvl="0" marL="0" marR="0" rtl="0" algn="l">
              <a:spcBef>
                <a:spcPts val="0"/>
              </a:spcBef>
              <a:spcAft>
                <a:spcPts val="0"/>
              </a:spcAft>
              <a:buNone/>
            </a:pPr>
            <a:r>
              <a:t/>
            </a:r>
            <a:endParaRPr sz="1800">
              <a:solidFill>
                <a:srgbClr val="595959"/>
              </a:solidFill>
              <a:latin typeface="Arial"/>
              <a:ea typeface="Arial"/>
              <a:cs typeface="Arial"/>
              <a:sym typeface="Arial"/>
            </a:endParaRPr>
          </a:p>
        </p:txBody>
      </p:sp>
      <p:sp>
        <p:nvSpPr>
          <p:cNvPr id="542" name="Google Shape;542;p50"/>
          <p:cNvSpPr txBox="1"/>
          <p:nvPr/>
        </p:nvSpPr>
        <p:spPr>
          <a:xfrm>
            <a:off x="8534401" y="152400"/>
            <a:ext cx="457200"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i="1" lang="es-MX" sz="1600">
                <a:solidFill>
                  <a:schemeClr val="dk1"/>
                </a:solidFill>
                <a:latin typeface="Calibri"/>
                <a:ea typeface="Calibri"/>
                <a:cs typeface="Calibri"/>
                <a:sym typeface="Calibri"/>
              </a:rPr>
              <a:t>‹#›</a:t>
            </a:fld>
            <a:endParaRPr i="1" sz="1600">
              <a:solidFill>
                <a:schemeClr val="dk1"/>
              </a:solidFill>
              <a:latin typeface="Calibri"/>
              <a:ea typeface="Calibri"/>
              <a:cs typeface="Calibri"/>
              <a:sym typeface="Calibri"/>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6" name="Shape 546"/>
        <p:cNvGrpSpPr/>
        <p:nvPr/>
      </p:nvGrpSpPr>
      <p:grpSpPr>
        <a:xfrm>
          <a:off x="0" y="0"/>
          <a:ext cx="0" cy="0"/>
          <a:chOff x="0" y="0"/>
          <a:chExt cx="0" cy="0"/>
        </a:xfrm>
      </p:grpSpPr>
      <p:sp>
        <p:nvSpPr>
          <p:cNvPr id="547" name="Google Shape;547;p51"/>
          <p:cNvSpPr txBox="1"/>
          <p:nvPr/>
        </p:nvSpPr>
        <p:spPr>
          <a:xfrm>
            <a:off x="304800" y="152400"/>
            <a:ext cx="7239000" cy="55399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MX" sz="3000">
                <a:solidFill>
                  <a:srgbClr val="E36C09"/>
                </a:solidFill>
                <a:latin typeface="Arial"/>
                <a:ea typeface="Arial"/>
                <a:cs typeface="Arial"/>
                <a:sym typeface="Arial"/>
              </a:rPr>
              <a:t>Referencias Bibliográficas</a:t>
            </a:r>
            <a:endParaRPr/>
          </a:p>
        </p:txBody>
      </p:sp>
      <p:sp>
        <p:nvSpPr>
          <p:cNvPr id="548" name="Google Shape;548;p51"/>
          <p:cNvSpPr txBox="1"/>
          <p:nvPr/>
        </p:nvSpPr>
        <p:spPr>
          <a:xfrm>
            <a:off x="289248" y="1143000"/>
            <a:ext cx="8626151" cy="5509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MX" sz="2000">
                <a:solidFill>
                  <a:srgbClr val="953734"/>
                </a:solidFill>
                <a:latin typeface="Arial"/>
                <a:ea typeface="Arial"/>
                <a:cs typeface="Arial"/>
                <a:sym typeface="Arial"/>
              </a:rPr>
              <a:t>Referencias</a:t>
            </a:r>
            <a:endParaRPr/>
          </a:p>
          <a:p>
            <a:pPr indent="0" lvl="0" marL="0" marR="0" rtl="0" algn="l">
              <a:spcBef>
                <a:spcPts val="0"/>
              </a:spcBef>
              <a:spcAft>
                <a:spcPts val="0"/>
              </a:spcAft>
              <a:buNone/>
            </a:pPr>
            <a:r>
              <a:rPr b="1" lang="es-MX" sz="2000">
                <a:solidFill>
                  <a:srgbClr val="953734"/>
                </a:solidFill>
                <a:latin typeface="Arial"/>
                <a:ea typeface="Arial"/>
                <a:cs typeface="Arial"/>
                <a:sym typeface="Arial"/>
              </a:rPr>
              <a:t> </a:t>
            </a:r>
            <a:endParaRPr/>
          </a:p>
          <a:p>
            <a:pPr indent="0" lvl="0" marL="0" marR="0" rtl="0" algn="l">
              <a:spcBef>
                <a:spcPts val="0"/>
              </a:spcBef>
              <a:spcAft>
                <a:spcPts val="0"/>
              </a:spcAft>
              <a:buNone/>
            </a:pPr>
            <a:r>
              <a:rPr lang="es-MX" sz="2000">
                <a:solidFill>
                  <a:schemeClr val="dk1"/>
                </a:solidFill>
                <a:latin typeface="Calibri"/>
                <a:ea typeface="Calibri"/>
                <a:cs typeface="Calibri"/>
                <a:sym typeface="Calibri"/>
              </a:rPr>
              <a:t>[8]	R. S. Sutton and A. G. Barto, Reinforcement learning: an introduction. MIT Press,1998</a:t>
            </a:r>
            <a:endParaRPr/>
          </a:p>
          <a:p>
            <a:pPr indent="0" lvl="0" marL="0" marR="0" rtl="0" algn="l">
              <a:spcBef>
                <a:spcPts val="0"/>
              </a:spcBef>
              <a:spcAft>
                <a:spcPts val="0"/>
              </a:spcAft>
              <a:buNone/>
            </a:pPr>
            <a:r>
              <a:t/>
            </a:r>
            <a:endParaRPr b="1" sz="2000">
              <a:solidFill>
                <a:srgbClr val="953734"/>
              </a:solidFill>
              <a:latin typeface="Arial"/>
              <a:ea typeface="Arial"/>
              <a:cs typeface="Arial"/>
              <a:sym typeface="Arial"/>
            </a:endParaRPr>
          </a:p>
          <a:p>
            <a:pPr indent="0" lvl="0" marL="0" marR="0" rtl="0" algn="l">
              <a:spcBef>
                <a:spcPts val="0"/>
              </a:spcBef>
              <a:spcAft>
                <a:spcPts val="0"/>
              </a:spcAft>
              <a:buNone/>
            </a:pPr>
            <a:r>
              <a:rPr lang="es-MX" sz="1800">
                <a:solidFill>
                  <a:schemeClr val="dk1"/>
                </a:solidFill>
                <a:latin typeface="Calibri"/>
                <a:ea typeface="Calibri"/>
                <a:cs typeface="Calibri"/>
                <a:sym typeface="Calibri"/>
              </a:rPr>
              <a:t>[9]	I. S. Alex Krizhevsky and G. E. Hinton, “Imagenet classification with deep convolutional neural networks.”</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s-MX" sz="1800">
                <a:solidFill>
                  <a:schemeClr val="dk1"/>
                </a:solidFill>
                <a:latin typeface="Calibri"/>
                <a:ea typeface="Calibri"/>
                <a:cs typeface="Calibri"/>
                <a:sym typeface="Calibri"/>
              </a:rPr>
              <a:t>[10]	K. Simonyan and A. Zisserman, “Very deep convolutional networks for large-scale image recognition.”</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s-MX" sz="1800">
                <a:solidFill>
                  <a:schemeClr val="dk1"/>
                </a:solidFill>
                <a:latin typeface="Calibri"/>
                <a:ea typeface="Calibri"/>
                <a:cs typeface="Calibri"/>
                <a:sym typeface="Calibri"/>
              </a:rPr>
              <a:t>[11] K. He, X. Zhang, S. Ren, and J. Sun, “Deep residual learning for image recognition,” </a:t>
            </a:r>
            <a:r>
              <a:rPr i="1" lang="es-MX" sz="1800">
                <a:solidFill>
                  <a:schemeClr val="dk1"/>
                </a:solidFill>
                <a:latin typeface="Calibri"/>
                <a:ea typeface="Calibri"/>
                <a:cs typeface="Calibri"/>
                <a:sym typeface="Calibri"/>
              </a:rPr>
              <a:t>CoRR</a:t>
            </a:r>
            <a:r>
              <a:rPr lang="es-MX" sz="1800">
                <a:solidFill>
                  <a:schemeClr val="dk1"/>
                </a:solidFill>
                <a:latin typeface="Calibri"/>
                <a:ea typeface="Calibri"/>
                <a:cs typeface="Calibri"/>
                <a:sym typeface="Calibri"/>
              </a:rPr>
              <a:t>, vol. abs/1512.03385, 2015. [Online]. Available: </a:t>
            </a:r>
            <a:r>
              <a:rPr lang="es-MX" sz="1800" u="sng">
                <a:solidFill>
                  <a:schemeClr val="hlink"/>
                </a:solidFill>
                <a:latin typeface="Calibri"/>
                <a:ea typeface="Calibri"/>
                <a:cs typeface="Calibri"/>
                <a:sym typeface="Calibri"/>
                <a:hlinkClick r:id="rId3"/>
              </a:rPr>
              <a:t>http://arxiv.org/abs/1512.03385</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s-MX" sz="1800">
                <a:solidFill>
                  <a:schemeClr val="dk1"/>
                </a:solidFill>
                <a:latin typeface="Calibri"/>
                <a:ea typeface="Calibri"/>
                <a:cs typeface="Calibri"/>
                <a:sym typeface="Calibri"/>
              </a:rPr>
              <a:t>[12] K. Cho, B. van Merrienboer, D. Bahdanau, and Y. Bengio, “On the properties of</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s-MX" sz="1800">
                <a:solidFill>
                  <a:schemeClr val="dk1"/>
                </a:solidFill>
                <a:latin typeface="Calibri"/>
                <a:ea typeface="Calibri"/>
                <a:cs typeface="Calibri"/>
                <a:sym typeface="Calibri"/>
              </a:rPr>
              <a:t>neural machine translation: Encoder-decoder approaches,” CoRR, vol. abs/1409.1259,</a:t>
            </a:r>
            <a:endParaRPr/>
          </a:p>
          <a:p>
            <a:pPr indent="0" lvl="0" marL="0" marR="0" rtl="0" algn="l">
              <a:spcBef>
                <a:spcPts val="0"/>
              </a:spcBef>
              <a:spcAft>
                <a:spcPts val="0"/>
              </a:spcAft>
              <a:buNone/>
            </a:pPr>
            <a:r>
              <a:rPr lang="es-MX" sz="1800">
                <a:solidFill>
                  <a:schemeClr val="dk1"/>
                </a:solidFill>
                <a:latin typeface="Calibri"/>
                <a:ea typeface="Calibri"/>
                <a:cs typeface="Calibri"/>
                <a:sym typeface="Calibri"/>
              </a:rPr>
              <a:t>2014. [Online]. Available: </a:t>
            </a:r>
            <a:r>
              <a:rPr lang="es-MX" sz="1800" u="sng">
                <a:solidFill>
                  <a:schemeClr val="hlink"/>
                </a:solidFill>
                <a:latin typeface="Calibri"/>
                <a:ea typeface="Calibri"/>
                <a:cs typeface="Calibri"/>
                <a:sym typeface="Calibri"/>
                <a:hlinkClick r:id="rId4"/>
              </a:rPr>
              <a:t>http://arxiv.org/abs/1409.1259</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rgbClr val="595959"/>
              </a:solidFill>
              <a:latin typeface="Arial"/>
              <a:ea typeface="Arial"/>
              <a:cs typeface="Arial"/>
              <a:sym typeface="Arial"/>
            </a:endParaRPr>
          </a:p>
        </p:txBody>
      </p:sp>
      <p:sp>
        <p:nvSpPr>
          <p:cNvPr id="549" name="Google Shape;549;p51"/>
          <p:cNvSpPr txBox="1"/>
          <p:nvPr/>
        </p:nvSpPr>
        <p:spPr>
          <a:xfrm>
            <a:off x="8534401" y="152400"/>
            <a:ext cx="457200"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i="1" lang="es-MX" sz="1600">
                <a:solidFill>
                  <a:schemeClr val="dk1"/>
                </a:solidFill>
                <a:latin typeface="Calibri"/>
                <a:ea typeface="Calibri"/>
                <a:cs typeface="Calibri"/>
                <a:sym typeface="Calibri"/>
              </a:rPr>
              <a:t>‹#›</a:t>
            </a:fld>
            <a:endParaRPr i="1" sz="1600">
              <a:solidFill>
                <a:schemeClr val="dk1"/>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 name="Shape 86"/>
        <p:cNvGrpSpPr/>
        <p:nvPr/>
      </p:nvGrpSpPr>
      <p:grpSpPr>
        <a:xfrm>
          <a:off x="0" y="0"/>
          <a:ext cx="0" cy="0"/>
          <a:chOff x="0" y="0"/>
          <a:chExt cx="0" cy="0"/>
        </a:xfrm>
      </p:grpSpPr>
      <p:sp>
        <p:nvSpPr>
          <p:cNvPr id="87" name="Google Shape;87;p16"/>
          <p:cNvSpPr txBox="1"/>
          <p:nvPr/>
        </p:nvSpPr>
        <p:spPr>
          <a:xfrm>
            <a:off x="304800" y="152400"/>
            <a:ext cx="7239000" cy="55399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MX" sz="3000">
                <a:solidFill>
                  <a:srgbClr val="E36C09"/>
                </a:solidFill>
                <a:latin typeface="Arial"/>
                <a:ea typeface="Arial"/>
                <a:cs typeface="Arial"/>
                <a:sym typeface="Arial"/>
              </a:rPr>
              <a:t>Descripción del Problema</a:t>
            </a:r>
            <a:endParaRPr/>
          </a:p>
        </p:txBody>
      </p:sp>
      <p:sp>
        <p:nvSpPr>
          <p:cNvPr id="88" name="Google Shape;88;p16"/>
          <p:cNvSpPr txBox="1"/>
          <p:nvPr/>
        </p:nvSpPr>
        <p:spPr>
          <a:xfrm>
            <a:off x="304800" y="1267408"/>
            <a:ext cx="7924800" cy="375487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MX" sz="2000">
                <a:solidFill>
                  <a:srgbClr val="953734"/>
                </a:solidFill>
                <a:latin typeface="Arial"/>
                <a:ea typeface="Arial"/>
                <a:cs typeface="Arial"/>
                <a:sym typeface="Arial"/>
              </a:rPr>
              <a:t>Navegación en </a:t>
            </a:r>
            <a:r>
              <a:rPr b="1" lang="es-MX" sz="2000">
                <a:solidFill>
                  <a:srgbClr val="953734"/>
                </a:solidFill>
              </a:rPr>
              <a:t>tráfico</a:t>
            </a:r>
            <a:endParaRPr/>
          </a:p>
          <a:p>
            <a:pPr indent="0" lvl="0" marL="0" marR="0" rtl="0" algn="l">
              <a:spcBef>
                <a:spcPts val="0"/>
              </a:spcBef>
              <a:spcAft>
                <a:spcPts val="0"/>
              </a:spcAft>
              <a:buNone/>
            </a:pPr>
            <a:r>
              <a:rPr b="1" lang="es-MX" sz="2000">
                <a:solidFill>
                  <a:srgbClr val="953734"/>
                </a:solidFill>
                <a:latin typeface="Arial"/>
                <a:ea typeface="Arial"/>
                <a:cs typeface="Arial"/>
                <a:sym typeface="Arial"/>
              </a:rPr>
              <a:t>  </a:t>
            </a:r>
            <a:endParaRPr/>
          </a:p>
          <a:p>
            <a:pPr indent="0" lvl="0" marL="0" marR="0" rtl="0" algn="l">
              <a:spcBef>
                <a:spcPts val="0"/>
              </a:spcBef>
              <a:spcAft>
                <a:spcPts val="0"/>
              </a:spcAft>
              <a:buNone/>
            </a:pPr>
            <a:r>
              <a:rPr lang="es-MX" sz="1800">
                <a:solidFill>
                  <a:srgbClr val="595959"/>
                </a:solidFill>
                <a:latin typeface="Arial"/>
                <a:ea typeface="Arial"/>
                <a:cs typeface="Arial"/>
                <a:sym typeface="Arial"/>
              </a:rPr>
              <a:t>Entorno cambiante, situaciones imprevistas y entrada variable.</a:t>
            </a:r>
            <a:endParaRPr/>
          </a:p>
          <a:p>
            <a:pPr indent="0" lvl="0" marL="0" marR="0" rtl="0" algn="l">
              <a:spcBef>
                <a:spcPts val="0"/>
              </a:spcBef>
              <a:spcAft>
                <a:spcPts val="0"/>
              </a:spcAft>
              <a:buNone/>
            </a:pPr>
            <a:r>
              <a:t/>
            </a:r>
            <a:endParaRPr sz="1800">
              <a:solidFill>
                <a:srgbClr val="595959"/>
              </a:solidFill>
              <a:latin typeface="Arial"/>
              <a:ea typeface="Arial"/>
              <a:cs typeface="Arial"/>
              <a:sym typeface="Arial"/>
            </a:endParaRPr>
          </a:p>
          <a:p>
            <a:pPr indent="0" lvl="0" marL="0" marR="0" rtl="0" algn="l">
              <a:spcBef>
                <a:spcPts val="0"/>
              </a:spcBef>
              <a:spcAft>
                <a:spcPts val="0"/>
              </a:spcAft>
              <a:buNone/>
            </a:pPr>
            <a:r>
              <a:t/>
            </a:r>
            <a:endParaRPr sz="1800">
              <a:solidFill>
                <a:srgbClr val="595959"/>
              </a:solidFill>
              <a:latin typeface="Arial"/>
              <a:ea typeface="Arial"/>
              <a:cs typeface="Arial"/>
              <a:sym typeface="Arial"/>
            </a:endParaRPr>
          </a:p>
          <a:p>
            <a:pPr indent="0" lvl="0" marL="0" marR="0" rtl="0" algn="l">
              <a:spcBef>
                <a:spcPts val="0"/>
              </a:spcBef>
              <a:spcAft>
                <a:spcPts val="0"/>
              </a:spcAft>
              <a:buNone/>
            </a:pPr>
            <a:r>
              <a:t/>
            </a:r>
            <a:endParaRPr sz="1800">
              <a:solidFill>
                <a:srgbClr val="595959"/>
              </a:solidFill>
              <a:latin typeface="Arial"/>
              <a:ea typeface="Arial"/>
              <a:cs typeface="Arial"/>
              <a:sym typeface="Arial"/>
            </a:endParaRPr>
          </a:p>
          <a:p>
            <a:pPr indent="0" lvl="0" marL="0" marR="0" rtl="0" algn="l">
              <a:spcBef>
                <a:spcPts val="0"/>
              </a:spcBef>
              <a:spcAft>
                <a:spcPts val="0"/>
              </a:spcAft>
              <a:buNone/>
            </a:pPr>
            <a:r>
              <a:t/>
            </a:r>
            <a:endParaRPr sz="1800">
              <a:solidFill>
                <a:srgbClr val="595959"/>
              </a:solidFill>
              <a:latin typeface="Arial"/>
              <a:ea typeface="Arial"/>
              <a:cs typeface="Arial"/>
              <a:sym typeface="Arial"/>
            </a:endParaRPr>
          </a:p>
          <a:p>
            <a:pPr indent="0" lvl="0" marL="0" marR="0" rtl="0" algn="l">
              <a:spcBef>
                <a:spcPts val="0"/>
              </a:spcBef>
              <a:spcAft>
                <a:spcPts val="0"/>
              </a:spcAft>
              <a:buNone/>
            </a:pPr>
            <a:r>
              <a:t/>
            </a:r>
            <a:endParaRPr sz="1800">
              <a:solidFill>
                <a:srgbClr val="595959"/>
              </a:solidFill>
              <a:latin typeface="Arial"/>
              <a:ea typeface="Arial"/>
              <a:cs typeface="Arial"/>
              <a:sym typeface="Arial"/>
            </a:endParaRPr>
          </a:p>
          <a:p>
            <a:pPr indent="0" lvl="0" marL="0" marR="0" rtl="0" algn="l">
              <a:spcBef>
                <a:spcPts val="0"/>
              </a:spcBef>
              <a:spcAft>
                <a:spcPts val="0"/>
              </a:spcAft>
              <a:buNone/>
            </a:pPr>
            <a:r>
              <a:t/>
            </a:r>
            <a:endParaRPr sz="1800">
              <a:solidFill>
                <a:srgbClr val="595959"/>
              </a:solidFill>
              <a:latin typeface="Arial"/>
              <a:ea typeface="Arial"/>
              <a:cs typeface="Arial"/>
              <a:sym typeface="Arial"/>
            </a:endParaRPr>
          </a:p>
          <a:p>
            <a:pPr indent="0" lvl="0" marL="0" marR="0" rtl="0" algn="l">
              <a:spcBef>
                <a:spcPts val="0"/>
              </a:spcBef>
              <a:spcAft>
                <a:spcPts val="0"/>
              </a:spcAft>
              <a:buNone/>
            </a:pPr>
            <a:r>
              <a:t/>
            </a:r>
            <a:endParaRPr sz="1800">
              <a:solidFill>
                <a:srgbClr val="595959"/>
              </a:solidFill>
              <a:latin typeface="Arial"/>
              <a:ea typeface="Arial"/>
              <a:cs typeface="Arial"/>
              <a:sym typeface="Arial"/>
            </a:endParaRPr>
          </a:p>
          <a:p>
            <a:pPr indent="0" lvl="0" marL="0" marR="0" rtl="0" algn="l">
              <a:spcBef>
                <a:spcPts val="0"/>
              </a:spcBef>
              <a:spcAft>
                <a:spcPts val="0"/>
              </a:spcAft>
              <a:buNone/>
            </a:pPr>
            <a:r>
              <a:t/>
            </a:r>
            <a:endParaRPr sz="1800">
              <a:solidFill>
                <a:srgbClr val="595959"/>
              </a:solidFill>
              <a:latin typeface="Arial"/>
              <a:ea typeface="Arial"/>
              <a:cs typeface="Arial"/>
              <a:sym typeface="Arial"/>
            </a:endParaRPr>
          </a:p>
          <a:p>
            <a:pPr indent="0" lvl="0" marL="0" marR="0" rtl="0" algn="l">
              <a:spcBef>
                <a:spcPts val="0"/>
              </a:spcBef>
              <a:spcAft>
                <a:spcPts val="0"/>
              </a:spcAft>
              <a:buNone/>
            </a:pPr>
            <a:r>
              <a:t/>
            </a:r>
            <a:endParaRPr sz="1800">
              <a:solidFill>
                <a:srgbClr val="595959"/>
              </a:solidFill>
              <a:latin typeface="Arial"/>
              <a:ea typeface="Arial"/>
              <a:cs typeface="Arial"/>
              <a:sym typeface="Arial"/>
            </a:endParaRPr>
          </a:p>
          <a:p>
            <a:pPr indent="0" lvl="0" marL="0" marR="0" rtl="0" algn="l">
              <a:spcBef>
                <a:spcPts val="0"/>
              </a:spcBef>
              <a:spcAft>
                <a:spcPts val="0"/>
              </a:spcAft>
              <a:buNone/>
            </a:pPr>
            <a:r>
              <a:t/>
            </a:r>
            <a:endParaRPr sz="1800">
              <a:solidFill>
                <a:srgbClr val="595959"/>
              </a:solidFill>
              <a:latin typeface="Arial"/>
              <a:ea typeface="Arial"/>
              <a:cs typeface="Arial"/>
              <a:sym typeface="Arial"/>
            </a:endParaRPr>
          </a:p>
        </p:txBody>
      </p:sp>
      <p:grpSp>
        <p:nvGrpSpPr>
          <p:cNvPr id="89" name="Google Shape;89;p16"/>
          <p:cNvGrpSpPr/>
          <p:nvPr/>
        </p:nvGrpSpPr>
        <p:grpSpPr>
          <a:xfrm>
            <a:off x="457200" y="2667000"/>
            <a:ext cx="8324239" cy="2104422"/>
            <a:chOff x="457200" y="2985291"/>
            <a:chExt cx="8324239" cy="2104422"/>
          </a:xfrm>
        </p:grpSpPr>
        <p:pic>
          <p:nvPicPr>
            <p:cNvPr descr="Resultado de imagen para situaciones imprevistas en conduccion" id="90" name="Google Shape;90;p16"/>
            <p:cNvPicPr preferRelativeResize="0"/>
            <p:nvPr/>
          </p:nvPicPr>
          <p:blipFill rotWithShape="1">
            <a:blip r:embed="rId3">
              <a:alphaModFix/>
            </a:blip>
            <a:srcRect b="0" l="0" r="0" t="0"/>
            <a:stretch/>
          </p:blipFill>
          <p:spPr>
            <a:xfrm>
              <a:off x="3099983" y="2985291"/>
              <a:ext cx="2445363" cy="1627278"/>
            </a:xfrm>
            <a:prstGeom prst="rect">
              <a:avLst/>
            </a:prstGeom>
            <a:noFill/>
            <a:ln>
              <a:noFill/>
            </a:ln>
          </p:spPr>
        </p:pic>
        <p:pic>
          <p:nvPicPr>
            <p:cNvPr descr="Resultado de imagen para situaciones imprevistas en conduccion" id="91" name="Google Shape;91;p16"/>
            <p:cNvPicPr preferRelativeResize="0"/>
            <p:nvPr/>
          </p:nvPicPr>
          <p:blipFill rotWithShape="1">
            <a:blip r:embed="rId4">
              <a:alphaModFix/>
            </a:blip>
            <a:srcRect b="0" l="33196" r="0" t="0"/>
            <a:stretch/>
          </p:blipFill>
          <p:spPr>
            <a:xfrm>
              <a:off x="457200" y="2985291"/>
              <a:ext cx="2438400" cy="1627278"/>
            </a:xfrm>
            <a:prstGeom prst="rect">
              <a:avLst/>
            </a:prstGeom>
            <a:noFill/>
            <a:ln>
              <a:noFill/>
            </a:ln>
          </p:spPr>
        </p:pic>
        <p:pic>
          <p:nvPicPr>
            <p:cNvPr descr="Resultado de imagen para situaciones imprevistas en conduccion" id="92" name="Google Shape;92;p16"/>
            <p:cNvPicPr preferRelativeResize="0"/>
            <p:nvPr/>
          </p:nvPicPr>
          <p:blipFill rotWithShape="1">
            <a:blip r:embed="rId5">
              <a:alphaModFix/>
            </a:blip>
            <a:srcRect b="0" l="25179" r="9586" t="0"/>
            <a:stretch/>
          </p:blipFill>
          <p:spPr>
            <a:xfrm>
              <a:off x="5752249" y="2985291"/>
              <a:ext cx="3029190" cy="1627278"/>
            </a:xfrm>
            <a:prstGeom prst="rect">
              <a:avLst/>
            </a:prstGeom>
            <a:noFill/>
            <a:ln>
              <a:noFill/>
            </a:ln>
          </p:spPr>
        </p:pic>
        <p:sp>
          <p:nvSpPr>
            <p:cNvPr id="93" name="Google Shape;93;p16"/>
            <p:cNvSpPr txBox="1"/>
            <p:nvPr/>
          </p:nvSpPr>
          <p:spPr>
            <a:xfrm>
              <a:off x="1828800" y="4674215"/>
              <a:ext cx="5486400" cy="415498"/>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s-MX" sz="1050">
                  <a:solidFill>
                    <a:schemeClr val="dk1"/>
                  </a:solidFill>
                  <a:latin typeface="Calibri"/>
                  <a:ea typeface="Calibri"/>
                  <a:cs typeface="Calibri"/>
                  <a:sym typeface="Calibri"/>
                </a:rPr>
                <a:t>Fig. 2 – Entorno y situaciones durante la conducción, objetos en la vía (izquierda) variación de luz natural(centro), clima (derecha).</a:t>
              </a:r>
              <a:endParaRPr/>
            </a:p>
          </p:txBody>
        </p:sp>
      </p:grpSp>
      <p:sp>
        <p:nvSpPr>
          <p:cNvPr id="94" name="Google Shape;94;p16"/>
          <p:cNvSpPr txBox="1"/>
          <p:nvPr/>
        </p:nvSpPr>
        <p:spPr>
          <a:xfrm>
            <a:off x="8651415" y="152400"/>
            <a:ext cx="340185"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i="1" lang="es-MX" sz="1600">
                <a:solidFill>
                  <a:schemeClr val="dk1"/>
                </a:solidFill>
                <a:latin typeface="Calibri"/>
                <a:ea typeface="Calibri"/>
                <a:cs typeface="Calibri"/>
                <a:sym typeface="Calibri"/>
              </a:rPr>
              <a:t>‹#›</a:t>
            </a:fld>
            <a:endParaRPr i="1" sz="1600">
              <a:solidFill>
                <a:schemeClr val="dk1"/>
              </a:solidFill>
              <a:latin typeface="Calibri"/>
              <a:ea typeface="Calibri"/>
              <a:cs typeface="Calibri"/>
              <a:sym typeface="Calibri"/>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3" name="Shape 553"/>
        <p:cNvGrpSpPr/>
        <p:nvPr/>
      </p:nvGrpSpPr>
      <p:grpSpPr>
        <a:xfrm>
          <a:off x="0" y="0"/>
          <a:ext cx="0" cy="0"/>
          <a:chOff x="0" y="0"/>
          <a:chExt cx="0" cy="0"/>
        </a:xfrm>
      </p:grpSpPr>
      <p:sp>
        <p:nvSpPr>
          <p:cNvPr id="554" name="Google Shape;554;p52"/>
          <p:cNvSpPr txBox="1"/>
          <p:nvPr/>
        </p:nvSpPr>
        <p:spPr>
          <a:xfrm>
            <a:off x="304800" y="152400"/>
            <a:ext cx="7239000" cy="554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MX" sz="3000">
                <a:solidFill>
                  <a:srgbClr val="E36C09"/>
                </a:solidFill>
                <a:latin typeface="Arial"/>
                <a:ea typeface="Arial"/>
                <a:cs typeface="Arial"/>
                <a:sym typeface="Arial"/>
              </a:rPr>
              <a:t>Referencias Bibliográficas</a:t>
            </a:r>
            <a:endParaRPr/>
          </a:p>
        </p:txBody>
      </p:sp>
      <p:sp>
        <p:nvSpPr>
          <p:cNvPr id="555" name="Google Shape;555;p52"/>
          <p:cNvSpPr txBox="1"/>
          <p:nvPr/>
        </p:nvSpPr>
        <p:spPr>
          <a:xfrm>
            <a:off x="289248" y="1143000"/>
            <a:ext cx="8626200" cy="5509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MX" sz="2000">
                <a:solidFill>
                  <a:srgbClr val="953734"/>
                </a:solidFill>
                <a:latin typeface="Arial"/>
                <a:ea typeface="Arial"/>
                <a:cs typeface="Arial"/>
                <a:sym typeface="Arial"/>
              </a:rPr>
              <a:t>Referencias</a:t>
            </a:r>
            <a:endParaRPr/>
          </a:p>
          <a:p>
            <a:pPr indent="0" lvl="0" marL="0" marR="0" rtl="0" algn="l">
              <a:spcBef>
                <a:spcPts val="0"/>
              </a:spcBef>
              <a:spcAft>
                <a:spcPts val="0"/>
              </a:spcAft>
              <a:buNone/>
            </a:pPr>
            <a:r>
              <a:rPr b="1" lang="es-MX" sz="2000">
                <a:solidFill>
                  <a:srgbClr val="953734"/>
                </a:solidFill>
                <a:latin typeface="Arial"/>
                <a:ea typeface="Arial"/>
                <a:cs typeface="Arial"/>
                <a:sym typeface="Arial"/>
              </a:rPr>
              <a:t> </a:t>
            </a:r>
            <a:endParaRPr/>
          </a:p>
          <a:p>
            <a:pPr indent="0" lvl="0" marL="0" marR="0" rtl="0" algn="l">
              <a:spcBef>
                <a:spcPts val="0"/>
              </a:spcBef>
              <a:spcAft>
                <a:spcPts val="0"/>
              </a:spcAft>
              <a:buNone/>
            </a:pPr>
            <a:r>
              <a:rPr lang="es-MX" sz="2000">
                <a:solidFill>
                  <a:schemeClr val="dk1"/>
                </a:solidFill>
                <a:latin typeface="Calibri"/>
                <a:ea typeface="Calibri"/>
                <a:cs typeface="Calibri"/>
                <a:sym typeface="Calibri"/>
              </a:rPr>
              <a:t>[13]  S. Ainsworth and R. Lowe, Representational Learning. Boston, MA: Springer</a:t>
            </a:r>
            <a:endParaRPr sz="2000">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100"/>
              <a:buFont typeface="Arial"/>
              <a:buNone/>
            </a:pPr>
            <a:r>
              <a:rPr lang="es-MX" sz="2000">
                <a:solidFill>
                  <a:schemeClr val="dk1"/>
                </a:solidFill>
                <a:latin typeface="Calibri"/>
                <a:ea typeface="Calibri"/>
                <a:cs typeface="Calibri"/>
                <a:sym typeface="Calibri"/>
              </a:rPr>
              <a:t>US, 2012, pp. 2832{2835. [Online]. Available: https://doi.org/10.1007/978-1-</a:t>
            </a:r>
            <a:endParaRPr sz="2000">
              <a:solidFill>
                <a:schemeClr val="dk1"/>
              </a:solidFill>
              <a:latin typeface="Calibri"/>
              <a:ea typeface="Calibri"/>
              <a:cs typeface="Calibri"/>
              <a:sym typeface="Calibri"/>
            </a:endParaRPr>
          </a:p>
          <a:p>
            <a:pPr indent="0" lvl="0" marL="0" marR="0" rtl="0" algn="l">
              <a:spcBef>
                <a:spcPts val="0"/>
              </a:spcBef>
              <a:spcAft>
                <a:spcPts val="0"/>
              </a:spcAft>
              <a:buSzPts val="1100"/>
              <a:buNone/>
            </a:pPr>
            <a:r>
              <a:rPr lang="es-MX" sz="2000">
                <a:solidFill>
                  <a:schemeClr val="dk1"/>
                </a:solidFill>
                <a:latin typeface="Calibri"/>
                <a:ea typeface="Calibri"/>
                <a:cs typeface="Calibri"/>
                <a:sym typeface="Calibri"/>
              </a:rPr>
              <a:t>4419-1428-6 524</a:t>
            </a:r>
            <a:endParaRPr sz="2000">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100"/>
              <a:buFont typeface="Arial"/>
              <a:buNone/>
            </a:pPr>
            <a:r>
              <a:t/>
            </a:r>
            <a:endParaRPr sz="2000">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100"/>
              <a:buFont typeface="Arial"/>
              <a:buNone/>
            </a:pPr>
            <a:r>
              <a:rPr lang="es-MX" sz="2000">
                <a:solidFill>
                  <a:schemeClr val="dk1"/>
                </a:solidFill>
                <a:latin typeface="Calibri"/>
                <a:ea typeface="Calibri"/>
                <a:cs typeface="Calibri"/>
                <a:sym typeface="Calibri"/>
              </a:rPr>
              <a:t>[14] S. J. Russell and P. Norvig, Articial intelligence: a modern approach. Pearson,</a:t>
            </a:r>
            <a:endParaRPr sz="2000">
              <a:solidFill>
                <a:schemeClr val="dk1"/>
              </a:solidFill>
              <a:latin typeface="Calibri"/>
              <a:ea typeface="Calibri"/>
              <a:cs typeface="Calibri"/>
              <a:sym typeface="Calibri"/>
            </a:endParaRPr>
          </a:p>
          <a:p>
            <a:pPr indent="0" lvl="0" marL="0" marR="0" rtl="0" algn="l">
              <a:spcBef>
                <a:spcPts val="0"/>
              </a:spcBef>
              <a:spcAft>
                <a:spcPts val="0"/>
              </a:spcAft>
              <a:buSzPts val="1100"/>
              <a:buNone/>
            </a:pPr>
            <a:r>
              <a:rPr lang="es-MX" sz="2000">
                <a:solidFill>
                  <a:schemeClr val="dk1"/>
                </a:solidFill>
                <a:latin typeface="Calibri"/>
                <a:ea typeface="Calibri"/>
                <a:cs typeface="Calibri"/>
                <a:sym typeface="Calibri"/>
              </a:rPr>
              <a:t>2018.</a:t>
            </a:r>
            <a:endParaRPr sz="2000">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100"/>
              <a:buFont typeface="Arial"/>
              <a:buNone/>
            </a:pPr>
            <a:r>
              <a:t/>
            </a:r>
            <a:endParaRPr sz="2000">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100"/>
              <a:buFont typeface="Arial"/>
              <a:buNone/>
            </a:pPr>
            <a:r>
              <a:rPr lang="es-MX" sz="2000">
                <a:solidFill>
                  <a:schemeClr val="dk1"/>
                </a:solidFill>
                <a:latin typeface="Calibri"/>
                <a:ea typeface="Calibri"/>
                <a:cs typeface="Calibri"/>
                <a:sym typeface="Calibri"/>
              </a:rPr>
              <a:t>[15] J. Wojtusiak, Machine Learning. Boston, MA: Springer US, 2012, pp.</a:t>
            </a:r>
            <a:endParaRPr sz="2000">
              <a:solidFill>
                <a:schemeClr val="dk1"/>
              </a:solidFill>
              <a:latin typeface="Calibri"/>
              <a:ea typeface="Calibri"/>
              <a:cs typeface="Calibri"/>
              <a:sym typeface="Calibri"/>
            </a:endParaRPr>
          </a:p>
          <a:p>
            <a:pPr indent="0" lvl="0" marL="0" marR="0" rtl="0" algn="l">
              <a:spcBef>
                <a:spcPts val="0"/>
              </a:spcBef>
              <a:spcAft>
                <a:spcPts val="0"/>
              </a:spcAft>
              <a:buSzPts val="1100"/>
              <a:buNone/>
            </a:pPr>
            <a:r>
              <a:rPr lang="es-MX" sz="2000">
                <a:solidFill>
                  <a:schemeClr val="dk1"/>
                </a:solidFill>
                <a:latin typeface="Calibri"/>
                <a:ea typeface="Calibri"/>
                <a:cs typeface="Calibri"/>
                <a:sym typeface="Calibri"/>
              </a:rPr>
              <a:t>2082{2083. [Online]. Available: https://doi.org/10.1007/978-1-4419-1428-6 1927</a:t>
            </a:r>
            <a:endParaRPr sz="2000">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100"/>
              <a:buFont typeface="Arial"/>
              <a:buNone/>
            </a:pPr>
            <a:r>
              <a:t/>
            </a:r>
            <a:endParaRPr sz="2000">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100"/>
              <a:buFont typeface="Arial"/>
              <a:buNone/>
            </a:pPr>
            <a:r>
              <a:rPr lang="es-MX" sz="2000">
                <a:solidFill>
                  <a:schemeClr val="dk1"/>
                </a:solidFill>
                <a:latin typeface="Calibri"/>
                <a:ea typeface="Calibri"/>
                <a:cs typeface="Calibri"/>
                <a:sym typeface="Calibri"/>
              </a:rPr>
              <a:t>[16] L. Fridman, \Mit 6.s094: Deep learning," Jan 2018. [Online]. Available:</a:t>
            </a:r>
            <a:endParaRPr sz="2000">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100"/>
              <a:buFont typeface="Arial"/>
              <a:buNone/>
            </a:pPr>
            <a:r>
              <a:rPr lang="es-MX" sz="2000">
                <a:solidFill>
                  <a:schemeClr val="dk1"/>
                </a:solidFill>
                <a:latin typeface="Calibri"/>
                <a:ea typeface="Calibri"/>
                <a:cs typeface="Calibri"/>
                <a:sym typeface="Calibri"/>
              </a:rPr>
              <a:t>https://www.youtube.com/watch?v-6INDaLcuJY&amp;list</a:t>
            </a:r>
            <a:endParaRPr sz="2000">
              <a:solidFill>
                <a:schemeClr val="dk1"/>
              </a:solidFill>
              <a:latin typeface="Calibri"/>
              <a:ea typeface="Calibri"/>
              <a:cs typeface="Calibri"/>
              <a:sym typeface="Calibri"/>
            </a:endParaRPr>
          </a:p>
          <a:p>
            <a:pPr indent="0" lvl="0" marL="0" marR="0" rtl="0" algn="l">
              <a:spcBef>
                <a:spcPts val="0"/>
              </a:spcBef>
              <a:spcAft>
                <a:spcPts val="0"/>
              </a:spcAft>
              <a:buSzPts val="1100"/>
              <a:buNone/>
            </a:pPr>
            <a:r>
              <a:rPr lang="es-MX" sz="2000">
                <a:solidFill>
                  <a:schemeClr val="dk1"/>
                </a:solidFill>
                <a:latin typeface="Calibri"/>
                <a:ea typeface="Calibri"/>
                <a:cs typeface="Calibri"/>
                <a:sym typeface="Calibri"/>
              </a:rPr>
              <a:t>PLrAXtmErZgOeiKm4sgNOknGvNjby9efdf&amp;index1</a:t>
            </a:r>
            <a:endParaRPr sz="20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rgbClr val="595959"/>
              </a:solidFill>
              <a:latin typeface="Arial"/>
              <a:ea typeface="Arial"/>
              <a:cs typeface="Arial"/>
              <a:sym typeface="Arial"/>
            </a:endParaRPr>
          </a:p>
        </p:txBody>
      </p:sp>
      <p:sp>
        <p:nvSpPr>
          <p:cNvPr id="556" name="Google Shape;556;p52"/>
          <p:cNvSpPr txBox="1"/>
          <p:nvPr/>
        </p:nvSpPr>
        <p:spPr>
          <a:xfrm>
            <a:off x="8534401" y="152400"/>
            <a:ext cx="457200" cy="338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i="1" lang="es-MX" sz="1600">
                <a:solidFill>
                  <a:schemeClr val="dk1"/>
                </a:solidFill>
                <a:latin typeface="Calibri"/>
                <a:ea typeface="Calibri"/>
                <a:cs typeface="Calibri"/>
                <a:sym typeface="Calibri"/>
              </a:rPr>
              <a:t>‹#›</a:t>
            </a:fld>
            <a:endParaRPr i="1" sz="1600">
              <a:solidFill>
                <a:schemeClr val="dk1"/>
              </a:solidFill>
              <a:latin typeface="Calibri"/>
              <a:ea typeface="Calibri"/>
              <a:cs typeface="Calibri"/>
              <a:sym typeface="Calibri"/>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0" name="Shape 560"/>
        <p:cNvGrpSpPr/>
        <p:nvPr/>
      </p:nvGrpSpPr>
      <p:grpSpPr>
        <a:xfrm>
          <a:off x="0" y="0"/>
          <a:ext cx="0" cy="0"/>
          <a:chOff x="0" y="0"/>
          <a:chExt cx="0" cy="0"/>
        </a:xfrm>
      </p:grpSpPr>
      <p:sp>
        <p:nvSpPr>
          <p:cNvPr id="561" name="Google Shape;561;p53"/>
          <p:cNvSpPr txBox="1"/>
          <p:nvPr/>
        </p:nvSpPr>
        <p:spPr>
          <a:xfrm>
            <a:off x="304800" y="152400"/>
            <a:ext cx="7239000" cy="554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MX" sz="3000">
                <a:solidFill>
                  <a:srgbClr val="E36C09"/>
                </a:solidFill>
                <a:latin typeface="Arial"/>
                <a:ea typeface="Arial"/>
                <a:cs typeface="Arial"/>
                <a:sym typeface="Arial"/>
              </a:rPr>
              <a:t>Referencias Bibliográficas</a:t>
            </a:r>
            <a:endParaRPr/>
          </a:p>
        </p:txBody>
      </p:sp>
      <p:sp>
        <p:nvSpPr>
          <p:cNvPr id="562" name="Google Shape;562;p53"/>
          <p:cNvSpPr txBox="1"/>
          <p:nvPr/>
        </p:nvSpPr>
        <p:spPr>
          <a:xfrm>
            <a:off x="289248" y="1143000"/>
            <a:ext cx="8626200" cy="5509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MX" sz="2000">
                <a:solidFill>
                  <a:srgbClr val="953734"/>
                </a:solidFill>
                <a:latin typeface="Arial"/>
                <a:ea typeface="Arial"/>
                <a:cs typeface="Arial"/>
                <a:sym typeface="Arial"/>
              </a:rPr>
              <a:t>Referencias</a:t>
            </a:r>
            <a:endParaRPr sz="2000">
              <a:solidFill>
                <a:schemeClr val="dk1"/>
              </a:solidFill>
              <a:latin typeface="Calibri"/>
              <a:ea typeface="Calibri"/>
              <a:cs typeface="Calibri"/>
              <a:sym typeface="Calibri"/>
            </a:endParaRPr>
          </a:p>
          <a:p>
            <a:pPr indent="0" lvl="0" marL="0" marR="0" rtl="0" algn="l">
              <a:spcBef>
                <a:spcPts val="0"/>
              </a:spcBef>
              <a:spcAft>
                <a:spcPts val="0"/>
              </a:spcAft>
              <a:buSzPts val="1100"/>
              <a:buNone/>
            </a:pPr>
            <a:r>
              <a:t/>
            </a:r>
            <a:endParaRPr sz="2000">
              <a:solidFill>
                <a:schemeClr val="dk1"/>
              </a:solidFill>
              <a:latin typeface="Calibri"/>
              <a:ea typeface="Calibri"/>
              <a:cs typeface="Calibri"/>
              <a:sym typeface="Calibri"/>
            </a:endParaRPr>
          </a:p>
          <a:p>
            <a:pPr indent="0" lvl="0" marL="0" marR="0" rtl="0" algn="l">
              <a:spcBef>
                <a:spcPts val="0"/>
              </a:spcBef>
              <a:spcAft>
                <a:spcPts val="0"/>
              </a:spcAft>
              <a:buSzPts val="1100"/>
              <a:buNone/>
            </a:pPr>
            <a:r>
              <a:rPr lang="es-MX" sz="2000">
                <a:solidFill>
                  <a:schemeClr val="dk1"/>
                </a:solidFill>
                <a:latin typeface="Calibri"/>
                <a:ea typeface="Calibri"/>
                <a:cs typeface="Calibri"/>
                <a:sym typeface="Calibri"/>
              </a:rPr>
              <a:t>[17] </a:t>
            </a:r>
            <a:r>
              <a:rPr lang="es-MX" sz="2000">
                <a:solidFill>
                  <a:schemeClr val="dk1"/>
                </a:solidFill>
                <a:latin typeface="Calibri"/>
                <a:ea typeface="Calibri"/>
                <a:cs typeface="Calibri"/>
                <a:sym typeface="Calibri"/>
              </a:rPr>
              <a:t>L. Fridman</a:t>
            </a:r>
            <a:r>
              <a:rPr lang="es-MX" sz="2000">
                <a:solidFill>
                  <a:schemeClr val="dk1"/>
                </a:solidFill>
                <a:latin typeface="Calibri"/>
                <a:ea typeface="Calibri"/>
                <a:cs typeface="Calibri"/>
                <a:sym typeface="Calibri"/>
              </a:rPr>
              <a:t>, \Mit 6.s094: Self-driving cars," Jan 2018. [Online]. Available:</a:t>
            </a:r>
            <a:endParaRPr sz="2000">
              <a:solidFill>
                <a:schemeClr val="dk1"/>
              </a:solidFill>
              <a:latin typeface="Calibri"/>
              <a:ea typeface="Calibri"/>
              <a:cs typeface="Calibri"/>
              <a:sym typeface="Calibri"/>
            </a:endParaRPr>
          </a:p>
          <a:p>
            <a:pPr indent="0" lvl="0" marL="0" marR="0" rtl="0" algn="l">
              <a:spcBef>
                <a:spcPts val="0"/>
              </a:spcBef>
              <a:spcAft>
                <a:spcPts val="0"/>
              </a:spcAft>
              <a:buSzPts val="1100"/>
              <a:buNone/>
            </a:pPr>
            <a:r>
              <a:rPr lang="es-MX" sz="2000">
                <a:solidFill>
                  <a:schemeClr val="dk1"/>
                </a:solidFill>
                <a:latin typeface="Calibri"/>
                <a:ea typeface="Calibri"/>
                <a:cs typeface="Calibri"/>
                <a:sym typeface="Calibri"/>
              </a:rPr>
              <a:t>https://www.youtube.com/watch?v OCjqIgxwHw&amp;list</a:t>
            </a:r>
            <a:endParaRPr sz="2000">
              <a:solidFill>
                <a:schemeClr val="dk1"/>
              </a:solidFill>
              <a:latin typeface="Calibri"/>
              <a:ea typeface="Calibri"/>
              <a:cs typeface="Calibri"/>
              <a:sym typeface="Calibri"/>
            </a:endParaRPr>
          </a:p>
          <a:p>
            <a:pPr indent="0" lvl="0" marL="0" marR="0" rtl="0" algn="l">
              <a:spcBef>
                <a:spcPts val="0"/>
              </a:spcBef>
              <a:spcAft>
                <a:spcPts val="0"/>
              </a:spcAft>
              <a:buSzPts val="1100"/>
              <a:buNone/>
            </a:pPr>
            <a:r>
              <a:rPr lang="es-MX" sz="2000">
                <a:solidFill>
                  <a:schemeClr val="dk1"/>
                </a:solidFill>
                <a:latin typeface="Calibri"/>
                <a:ea typeface="Calibri"/>
                <a:cs typeface="Calibri"/>
                <a:sym typeface="Calibri"/>
              </a:rPr>
              <a:t>PLrAXtmErZgOeiKm4sgNOknGvNjby9efdf&amp;index3</a:t>
            </a:r>
            <a:endParaRPr sz="2000">
              <a:solidFill>
                <a:schemeClr val="dk1"/>
              </a:solidFill>
              <a:latin typeface="Calibri"/>
              <a:ea typeface="Calibri"/>
              <a:cs typeface="Calibri"/>
              <a:sym typeface="Calibri"/>
            </a:endParaRPr>
          </a:p>
          <a:p>
            <a:pPr indent="0" lvl="0" marL="0" marR="0" rtl="0" algn="l">
              <a:spcBef>
                <a:spcPts val="0"/>
              </a:spcBef>
              <a:spcAft>
                <a:spcPts val="0"/>
              </a:spcAft>
              <a:buSzPts val="1100"/>
              <a:buNone/>
            </a:pPr>
            <a:r>
              <a:t/>
            </a:r>
            <a:endParaRPr sz="2000">
              <a:solidFill>
                <a:schemeClr val="dk1"/>
              </a:solidFill>
              <a:latin typeface="Calibri"/>
              <a:ea typeface="Calibri"/>
              <a:cs typeface="Calibri"/>
              <a:sym typeface="Calibri"/>
            </a:endParaRPr>
          </a:p>
          <a:p>
            <a:pPr indent="0" lvl="0" marL="0" marR="0" rtl="0" algn="l">
              <a:spcBef>
                <a:spcPts val="0"/>
              </a:spcBef>
              <a:spcAft>
                <a:spcPts val="0"/>
              </a:spcAft>
              <a:buSzPts val="1100"/>
              <a:buNone/>
            </a:pPr>
            <a:r>
              <a:rPr lang="es-MX" sz="2000">
                <a:solidFill>
                  <a:schemeClr val="dk1"/>
                </a:solidFill>
                <a:latin typeface="Calibri"/>
                <a:ea typeface="Calibri"/>
                <a:cs typeface="Calibri"/>
                <a:sym typeface="Calibri"/>
              </a:rPr>
              <a:t>[18] ||, \Mit 6.s094: Deep reinforcement learning," Jan 2018. [Online]. Available:</a:t>
            </a:r>
            <a:endParaRPr sz="2000">
              <a:solidFill>
                <a:schemeClr val="dk1"/>
              </a:solidFill>
              <a:latin typeface="Calibri"/>
              <a:ea typeface="Calibri"/>
              <a:cs typeface="Calibri"/>
              <a:sym typeface="Calibri"/>
            </a:endParaRPr>
          </a:p>
          <a:p>
            <a:pPr indent="0" lvl="0" marL="0" marR="0" rtl="0" algn="l">
              <a:spcBef>
                <a:spcPts val="0"/>
              </a:spcBef>
              <a:spcAft>
                <a:spcPts val="0"/>
              </a:spcAft>
              <a:buSzPts val="1100"/>
              <a:buNone/>
            </a:pPr>
            <a:r>
              <a:rPr lang="es-MX" sz="2000">
                <a:solidFill>
                  <a:schemeClr val="dk1"/>
                </a:solidFill>
                <a:latin typeface="Calibri"/>
                <a:ea typeface="Calibri"/>
                <a:cs typeface="Calibri"/>
                <a:sym typeface="Calibri"/>
              </a:rPr>
              <a:t>https://www.youtube.com/watch?v  MQ6pP65o7OM&amp;index4&amp;list</a:t>
            </a:r>
            <a:endParaRPr sz="2000">
              <a:solidFill>
                <a:schemeClr val="dk1"/>
              </a:solidFill>
              <a:latin typeface="Calibri"/>
              <a:ea typeface="Calibri"/>
              <a:cs typeface="Calibri"/>
              <a:sym typeface="Calibri"/>
            </a:endParaRPr>
          </a:p>
          <a:p>
            <a:pPr indent="0" lvl="0" marL="0" marR="0" rtl="0" algn="l">
              <a:spcBef>
                <a:spcPts val="0"/>
              </a:spcBef>
              <a:spcAft>
                <a:spcPts val="0"/>
              </a:spcAft>
              <a:buSzPts val="1100"/>
              <a:buNone/>
            </a:pPr>
            <a:r>
              <a:rPr lang="es-MX" sz="2000">
                <a:solidFill>
                  <a:schemeClr val="dk1"/>
                </a:solidFill>
                <a:latin typeface="Calibri"/>
                <a:ea typeface="Calibri"/>
                <a:cs typeface="Calibri"/>
                <a:sym typeface="Calibri"/>
              </a:rPr>
              <a:t>PLrAXtmErZgOeiKm4sgNOknGvNjby9efdf</a:t>
            </a:r>
            <a:endParaRPr sz="2000">
              <a:solidFill>
                <a:schemeClr val="dk1"/>
              </a:solidFill>
              <a:latin typeface="Calibri"/>
              <a:ea typeface="Calibri"/>
              <a:cs typeface="Calibri"/>
              <a:sym typeface="Calibri"/>
            </a:endParaRPr>
          </a:p>
          <a:p>
            <a:pPr indent="0" lvl="0" marL="0" marR="0" rtl="0" algn="l">
              <a:spcBef>
                <a:spcPts val="0"/>
              </a:spcBef>
              <a:spcAft>
                <a:spcPts val="0"/>
              </a:spcAft>
              <a:buSzPts val="1100"/>
              <a:buNone/>
            </a:pPr>
            <a:r>
              <a:t/>
            </a:r>
            <a:endParaRPr sz="2000">
              <a:solidFill>
                <a:schemeClr val="dk1"/>
              </a:solidFill>
              <a:latin typeface="Calibri"/>
              <a:ea typeface="Calibri"/>
              <a:cs typeface="Calibri"/>
              <a:sym typeface="Calibri"/>
            </a:endParaRPr>
          </a:p>
          <a:p>
            <a:pPr indent="0" lvl="0" marL="0" marR="0" rtl="0" algn="l">
              <a:spcBef>
                <a:spcPts val="0"/>
              </a:spcBef>
              <a:spcAft>
                <a:spcPts val="0"/>
              </a:spcAft>
              <a:buSzPts val="1100"/>
              <a:buNone/>
            </a:pPr>
            <a:r>
              <a:rPr lang="es-MX" sz="2000">
                <a:solidFill>
                  <a:schemeClr val="dk1"/>
                </a:solidFill>
                <a:latin typeface="Calibri"/>
                <a:ea typeface="Calibri"/>
                <a:cs typeface="Calibri"/>
                <a:sym typeface="Calibri"/>
              </a:rPr>
              <a:t>[19] C. Hoel, K. Wol, and L. Laine, \Automated speed and lane change decision</a:t>
            </a:r>
            <a:endParaRPr sz="2000">
              <a:solidFill>
                <a:schemeClr val="dk1"/>
              </a:solidFill>
              <a:latin typeface="Calibri"/>
              <a:ea typeface="Calibri"/>
              <a:cs typeface="Calibri"/>
              <a:sym typeface="Calibri"/>
            </a:endParaRPr>
          </a:p>
          <a:p>
            <a:pPr indent="0" lvl="0" marL="0" marR="0" rtl="0" algn="l">
              <a:spcBef>
                <a:spcPts val="0"/>
              </a:spcBef>
              <a:spcAft>
                <a:spcPts val="0"/>
              </a:spcAft>
              <a:buSzPts val="1100"/>
              <a:buNone/>
            </a:pPr>
            <a:r>
              <a:rPr lang="es-MX" sz="2000">
                <a:solidFill>
                  <a:schemeClr val="dk1"/>
                </a:solidFill>
                <a:latin typeface="Calibri"/>
                <a:ea typeface="Calibri"/>
                <a:cs typeface="Calibri"/>
                <a:sym typeface="Calibri"/>
              </a:rPr>
              <a:t>making using deep reinforcement learning," CoRR, vol. abs/1803.10056, 2018.</a:t>
            </a:r>
            <a:endParaRPr sz="2000">
              <a:solidFill>
                <a:schemeClr val="dk1"/>
              </a:solidFill>
              <a:latin typeface="Calibri"/>
              <a:ea typeface="Calibri"/>
              <a:cs typeface="Calibri"/>
              <a:sym typeface="Calibri"/>
            </a:endParaRPr>
          </a:p>
          <a:p>
            <a:pPr indent="0" lvl="0" marL="0" marR="0" rtl="0" algn="l">
              <a:spcBef>
                <a:spcPts val="0"/>
              </a:spcBef>
              <a:spcAft>
                <a:spcPts val="0"/>
              </a:spcAft>
              <a:buSzPts val="1100"/>
              <a:buNone/>
            </a:pPr>
            <a:r>
              <a:rPr lang="es-MX" sz="2000">
                <a:solidFill>
                  <a:schemeClr val="dk1"/>
                </a:solidFill>
                <a:latin typeface="Calibri"/>
                <a:ea typeface="Calibri"/>
                <a:cs typeface="Calibri"/>
                <a:sym typeface="Calibri"/>
              </a:rPr>
              <a:t>[Online]. Available: http://arxiv.org/abs/1803.10056</a:t>
            </a:r>
            <a:endParaRPr sz="20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20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rgbClr val="595959"/>
              </a:solidFill>
              <a:latin typeface="Arial"/>
              <a:ea typeface="Arial"/>
              <a:cs typeface="Arial"/>
              <a:sym typeface="Arial"/>
            </a:endParaRPr>
          </a:p>
        </p:txBody>
      </p:sp>
      <p:sp>
        <p:nvSpPr>
          <p:cNvPr id="563" name="Google Shape;563;p53"/>
          <p:cNvSpPr txBox="1"/>
          <p:nvPr/>
        </p:nvSpPr>
        <p:spPr>
          <a:xfrm>
            <a:off x="8534401" y="152400"/>
            <a:ext cx="457200" cy="338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i="1" lang="es-MX" sz="1600">
                <a:solidFill>
                  <a:schemeClr val="dk1"/>
                </a:solidFill>
                <a:latin typeface="Calibri"/>
                <a:ea typeface="Calibri"/>
                <a:cs typeface="Calibri"/>
                <a:sym typeface="Calibri"/>
              </a:rPr>
              <a:t>‹#›</a:t>
            </a:fld>
            <a:endParaRPr i="1" sz="1600">
              <a:solidFill>
                <a:schemeClr val="dk1"/>
              </a:solidFill>
              <a:latin typeface="Calibri"/>
              <a:ea typeface="Calibri"/>
              <a:cs typeface="Calibri"/>
              <a:sym typeface="Calibri"/>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7" name="Shape 567"/>
        <p:cNvGrpSpPr/>
        <p:nvPr/>
      </p:nvGrpSpPr>
      <p:grpSpPr>
        <a:xfrm>
          <a:off x="0" y="0"/>
          <a:ext cx="0" cy="0"/>
          <a:chOff x="0" y="0"/>
          <a:chExt cx="0" cy="0"/>
        </a:xfrm>
      </p:grpSpPr>
      <p:sp>
        <p:nvSpPr>
          <p:cNvPr id="568" name="Google Shape;568;p54"/>
          <p:cNvSpPr txBox="1"/>
          <p:nvPr/>
        </p:nvSpPr>
        <p:spPr>
          <a:xfrm>
            <a:off x="304800" y="152400"/>
            <a:ext cx="7239000" cy="554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MX" sz="3000">
                <a:solidFill>
                  <a:srgbClr val="E36C09"/>
                </a:solidFill>
                <a:latin typeface="Arial"/>
                <a:ea typeface="Arial"/>
                <a:cs typeface="Arial"/>
                <a:sym typeface="Arial"/>
              </a:rPr>
              <a:t>Referencias Bibliográficas</a:t>
            </a:r>
            <a:endParaRPr/>
          </a:p>
        </p:txBody>
      </p:sp>
      <p:sp>
        <p:nvSpPr>
          <p:cNvPr id="569" name="Google Shape;569;p54"/>
          <p:cNvSpPr txBox="1"/>
          <p:nvPr/>
        </p:nvSpPr>
        <p:spPr>
          <a:xfrm>
            <a:off x="289248" y="1143000"/>
            <a:ext cx="8626200" cy="5509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MX" sz="2000">
                <a:solidFill>
                  <a:srgbClr val="953734"/>
                </a:solidFill>
                <a:latin typeface="Arial"/>
                <a:ea typeface="Arial"/>
                <a:cs typeface="Arial"/>
                <a:sym typeface="Arial"/>
              </a:rPr>
              <a:t>Referencias</a:t>
            </a:r>
            <a:endParaRPr sz="2000">
              <a:solidFill>
                <a:schemeClr val="dk1"/>
              </a:solidFill>
              <a:latin typeface="Calibri"/>
              <a:ea typeface="Calibri"/>
              <a:cs typeface="Calibri"/>
              <a:sym typeface="Calibri"/>
            </a:endParaRPr>
          </a:p>
          <a:p>
            <a:pPr indent="0" lvl="0" marL="0" marR="0" rtl="0" algn="l">
              <a:spcBef>
                <a:spcPts val="0"/>
              </a:spcBef>
              <a:spcAft>
                <a:spcPts val="0"/>
              </a:spcAft>
              <a:buSzPts val="1100"/>
              <a:buNone/>
            </a:pPr>
            <a:r>
              <a:t/>
            </a:r>
            <a:endParaRPr sz="2000">
              <a:solidFill>
                <a:schemeClr val="dk1"/>
              </a:solidFill>
              <a:latin typeface="Calibri"/>
              <a:ea typeface="Calibri"/>
              <a:cs typeface="Calibri"/>
              <a:sym typeface="Calibri"/>
            </a:endParaRPr>
          </a:p>
          <a:p>
            <a:pPr indent="0" lvl="0" marL="0" marR="0" rtl="0" algn="l">
              <a:spcBef>
                <a:spcPts val="0"/>
              </a:spcBef>
              <a:spcAft>
                <a:spcPts val="0"/>
              </a:spcAft>
              <a:buSzPts val="1100"/>
              <a:buNone/>
            </a:pPr>
            <a:r>
              <a:rPr lang="es-MX" sz="2000">
                <a:solidFill>
                  <a:schemeClr val="dk1"/>
                </a:solidFill>
                <a:latin typeface="Calibri"/>
                <a:ea typeface="Calibri"/>
                <a:cs typeface="Calibri"/>
                <a:sym typeface="Calibri"/>
              </a:rPr>
              <a:t>[20] S. Shalev-Shwartz, S. Shammah, and A. Shashua, \Safe, multi-agent,</a:t>
            </a:r>
            <a:endParaRPr sz="2000">
              <a:solidFill>
                <a:schemeClr val="dk1"/>
              </a:solidFill>
              <a:latin typeface="Calibri"/>
              <a:ea typeface="Calibri"/>
              <a:cs typeface="Calibri"/>
              <a:sym typeface="Calibri"/>
            </a:endParaRPr>
          </a:p>
          <a:p>
            <a:pPr indent="0" lvl="0" marL="0" marR="0" rtl="0" algn="l">
              <a:spcBef>
                <a:spcPts val="0"/>
              </a:spcBef>
              <a:spcAft>
                <a:spcPts val="0"/>
              </a:spcAft>
              <a:buSzPts val="1100"/>
              <a:buNone/>
            </a:pPr>
            <a:r>
              <a:rPr lang="es-MX" sz="2000">
                <a:solidFill>
                  <a:schemeClr val="dk1"/>
                </a:solidFill>
                <a:latin typeface="Calibri"/>
                <a:ea typeface="Calibri"/>
                <a:cs typeface="Calibri"/>
                <a:sym typeface="Calibri"/>
              </a:rPr>
              <a:t>reinforcement learning for autonomous driving," CoRR, vol. abs/1610.03295,</a:t>
            </a:r>
            <a:endParaRPr sz="2000">
              <a:solidFill>
                <a:schemeClr val="dk1"/>
              </a:solidFill>
              <a:latin typeface="Calibri"/>
              <a:ea typeface="Calibri"/>
              <a:cs typeface="Calibri"/>
              <a:sym typeface="Calibri"/>
            </a:endParaRPr>
          </a:p>
          <a:p>
            <a:pPr indent="0" lvl="0" marL="0" marR="0" rtl="0" algn="l">
              <a:spcBef>
                <a:spcPts val="0"/>
              </a:spcBef>
              <a:spcAft>
                <a:spcPts val="0"/>
              </a:spcAft>
              <a:buSzPts val="1100"/>
              <a:buNone/>
            </a:pPr>
            <a:r>
              <a:rPr lang="es-MX" sz="2000">
                <a:solidFill>
                  <a:schemeClr val="dk1"/>
                </a:solidFill>
                <a:latin typeface="Calibri"/>
                <a:ea typeface="Calibri"/>
                <a:cs typeface="Calibri"/>
                <a:sym typeface="Calibri"/>
              </a:rPr>
              <a:t>2016. [Online]. Available: </a:t>
            </a:r>
            <a:r>
              <a:rPr lang="es-MX" sz="2000" u="sng">
                <a:solidFill>
                  <a:schemeClr val="hlink"/>
                </a:solidFill>
                <a:latin typeface="Calibri"/>
                <a:ea typeface="Calibri"/>
                <a:cs typeface="Calibri"/>
                <a:sym typeface="Calibri"/>
                <a:hlinkClick r:id="rId3"/>
              </a:rPr>
              <a:t>http://arxiv.org/abs/1610.03295</a:t>
            </a:r>
            <a:endParaRPr sz="2000">
              <a:solidFill>
                <a:schemeClr val="dk1"/>
              </a:solidFill>
              <a:latin typeface="Calibri"/>
              <a:ea typeface="Calibri"/>
              <a:cs typeface="Calibri"/>
              <a:sym typeface="Calibri"/>
            </a:endParaRPr>
          </a:p>
          <a:p>
            <a:pPr indent="0" lvl="0" marL="0" marR="0" rtl="0" algn="l">
              <a:spcBef>
                <a:spcPts val="0"/>
              </a:spcBef>
              <a:spcAft>
                <a:spcPts val="0"/>
              </a:spcAft>
              <a:buSzPts val="1100"/>
              <a:buNone/>
            </a:pPr>
            <a:r>
              <a:t/>
            </a:r>
            <a:endParaRPr sz="2000">
              <a:solidFill>
                <a:schemeClr val="dk1"/>
              </a:solidFill>
              <a:latin typeface="Calibri"/>
              <a:ea typeface="Calibri"/>
              <a:cs typeface="Calibri"/>
              <a:sym typeface="Calibri"/>
            </a:endParaRPr>
          </a:p>
          <a:p>
            <a:pPr indent="0" lvl="0" marL="0" marR="0" rtl="0" algn="l">
              <a:spcBef>
                <a:spcPts val="0"/>
              </a:spcBef>
              <a:spcAft>
                <a:spcPts val="0"/>
              </a:spcAft>
              <a:buSzPts val="1100"/>
              <a:buNone/>
            </a:pPr>
            <a:r>
              <a:rPr lang="es-MX" sz="2000">
                <a:solidFill>
                  <a:schemeClr val="dk1"/>
                </a:solidFill>
                <a:latin typeface="Calibri"/>
                <a:ea typeface="Calibri"/>
                <a:cs typeface="Calibri"/>
                <a:sym typeface="Calibri"/>
              </a:rPr>
              <a:t>[21] Gong, Xun, Guo, Feng, Sun, Jing, Zhao, and Ding, \Evaluation of the energy</a:t>
            </a:r>
            <a:endParaRPr sz="2000">
              <a:solidFill>
                <a:schemeClr val="dk1"/>
              </a:solidFill>
              <a:latin typeface="Calibri"/>
              <a:ea typeface="Calibri"/>
              <a:cs typeface="Calibri"/>
              <a:sym typeface="Calibri"/>
            </a:endParaRPr>
          </a:p>
          <a:p>
            <a:pPr indent="0" lvl="0" marL="0" marR="0" rtl="0" algn="l">
              <a:spcBef>
                <a:spcPts val="0"/>
              </a:spcBef>
              <a:spcAft>
                <a:spcPts val="0"/>
              </a:spcAft>
              <a:buSzPts val="1100"/>
              <a:buNone/>
            </a:pPr>
            <a:r>
              <a:rPr lang="es-MX" sz="2000">
                <a:solidFill>
                  <a:schemeClr val="dk1"/>
                </a:solidFill>
                <a:latin typeface="Calibri"/>
                <a:ea typeface="Calibri"/>
                <a:cs typeface="Calibri"/>
                <a:sym typeface="Calibri"/>
              </a:rPr>
              <a:t>eciency in a mixed trac with automated vehicles and human controlled</a:t>
            </a:r>
            <a:endParaRPr sz="2000">
              <a:solidFill>
                <a:schemeClr val="dk1"/>
              </a:solidFill>
              <a:latin typeface="Calibri"/>
              <a:ea typeface="Calibri"/>
              <a:cs typeface="Calibri"/>
              <a:sym typeface="Calibri"/>
            </a:endParaRPr>
          </a:p>
          <a:p>
            <a:pPr indent="0" lvl="0" marL="0" marR="0" rtl="0" algn="l">
              <a:spcBef>
                <a:spcPts val="0"/>
              </a:spcBef>
              <a:spcAft>
                <a:spcPts val="0"/>
              </a:spcAft>
              <a:buSzPts val="1100"/>
              <a:buNone/>
            </a:pPr>
            <a:r>
              <a:rPr lang="es-MX" sz="2000">
                <a:solidFill>
                  <a:schemeClr val="dk1"/>
                </a:solidFill>
                <a:latin typeface="Calibri"/>
                <a:ea typeface="Calibri"/>
                <a:cs typeface="Calibri"/>
                <a:sym typeface="Calibri"/>
              </a:rPr>
              <a:t>vehicles," [1806.00377] Evaluation of the Energy Eciency in a Mixed Trac</a:t>
            </a:r>
            <a:endParaRPr sz="2000">
              <a:solidFill>
                <a:schemeClr val="dk1"/>
              </a:solidFill>
              <a:latin typeface="Calibri"/>
              <a:ea typeface="Calibri"/>
              <a:cs typeface="Calibri"/>
              <a:sym typeface="Calibri"/>
            </a:endParaRPr>
          </a:p>
          <a:p>
            <a:pPr indent="0" lvl="0" marL="0" marR="0" rtl="0" algn="l">
              <a:spcBef>
                <a:spcPts val="0"/>
              </a:spcBef>
              <a:spcAft>
                <a:spcPts val="0"/>
              </a:spcAft>
              <a:buSzPts val="1100"/>
              <a:buNone/>
            </a:pPr>
            <a:r>
              <a:rPr lang="es-MX" sz="2000">
                <a:solidFill>
                  <a:schemeClr val="dk1"/>
                </a:solidFill>
                <a:latin typeface="Calibri"/>
                <a:ea typeface="Calibri"/>
                <a:cs typeface="Calibri"/>
                <a:sym typeface="Calibri"/>
              </a:rPr>
              <a:t>with Automated Vehicles and Human Controlled Vehicles, Jun 2018. [Online].</a:t>
            </a:r>
            <a:endParaRPr sz="2000">
              <a:solidFill>
                <a:schemeClr val="dk1"/>
              </a:solidFill>
              <a:latin typeface="Calibri"/>
              <a:ea typeface="Calibri"/>
              <a:cs typeface="Calibri"/>
              <a:sym typeface="Calibri"/>
            </a:endParaRPr>
          </a:p>
          <a:p>
            <a:pPr indent="0" lvl="0" marL="0" marR="0" rtl="0" algn="l">
              <a:spcBef>
                <a:spcPts val="0"/>
              </a:spcBef>
              <a:spcAft>
                <a:spcPts val="0"/>
              </a:spcAft>
              <a:buSzPts val="1100"/>
              <a:buNone/>
            </a:pPr>
            <a:r>
              <a:rPr lang="es-MX" sz="2000">
                <a:solidFill>
                  <a:schemeClr val="dk1"/>
                </a:solidFill>
                <a:latin typeface="Calibri"/>
                <a:ea typeface="Calibri"/>
                <a:cs typeface="Calibri"/>
                <a:sym typeface="Calibri"/>
              </a:rPr>
              <a:t>Available: https://arxiv.org/abs/1806.00377</a:t>
            </a:r>
            <a:endParaRPr sz="2000">
              <a:solidFill>
                <a:schemeClr val="dk1"/>
              </a:solidFill>
              <a:latin typeface="Calibri"/>
              <a:ea typeface="Calibri"/>
              <a:cs typeface="Calibri"/>
              <a:sym typeface="Calibri"/>
            </a:endParaRPr>
          </a:p>
          <a:p>
            <a:pPr indent="0" lvl="0" marL="0" marR="0" rtl="0" algn="l">
              <a:spcBef>
                <a:spcPts val="0"/>
              </a:spcBef>
              <a:spcAft>
                <a:spcPts val="0"/>
              </a:spcAft>
              <a:buSzPts val="1100"/>
              <a:buNone/>
            </a:pPr>
            <a:r>
              <a:t/>
            </a:r>
            <a:endParaRPr sz="20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20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rgbClr val="595959"/>
              </a:solidFill>
              <a:latin typeface="Arial"/>
              <a:ea typeface="Arial"/>
              <a:cs typeface="Arial"/>
              <a:sym typeface="Arial"/>
            </a:endParaRPr>
          </a:p>
        </p:txBody>
      </p:sp>
      <p:sp>
        <p:nvSpPr>
          <p:cNvPr id="570" name="Google Shape;570;p54"/>
          <p:cNvSpPr txBox="1"/>
          <p:nvPr/>
        </p:nvSpPr>
        <p:spPr>
          <a:xfrm>
            <a:off x="8534401" y="152400"/>
            <a:ext cx="457200" cy="338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i="1" lang="es-MX" sz="1600">
                <a:solidFill>
                  <a:schemeClr val="dk1"/>
                </a:solidFill>
                <a:latin typeface="Calibri"/>
                <a:ea typeface="Calibri"/>
                <a:cs typeface="Calibri"/>
                <a:sym typeface="Calibri"/>
              </a:rPr>
              <a:t>‹#›</a:t>
            </a:fld>
            <a:endParaRPr i="1" sz="1600">
              <a:solidFill>
                <a:schemeClr val="dk1"/>
              </a:solidFill>
              <a:latin typeface="Calibri"/>
              <a:ea typeface="Calibri"/>
              <a:cs typeface="Calibri"/>
              <a:sym typeface="Calibri"/>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4" name="Shape 574"/>
        <p:cNvGrpSpPr/>
        <p:nvPr/>
      </p:nvGrpSpPr>
      <p:grpSpPr>
        <a:xfrm>
          <a:off x="0" y="0"/>
          <a:ext cx="0" cy="0"/>
          <a:chOff x="0" y="0"/>
          <a:chExt cx="0" cy="0"/>
        </a:xfrm>
      </p:grpSpPr>
      <p:pic>
        <p:nvPicPr>
          <p:cNvPr descr="Imagen PPT UAG NEW-03.jpg" id="575" name="Google Shape;575;p55"/>
          <p:cNvPicPr preferRelativeResize="0"/>
          <p:nvPr/>
        </p:nvPicPr>
        <p:blipFill rotWithShape="1">
          <a:blip r:embed="rId3">
            <a:alphaModFix/>
          </a:blip>
          <a:srcRect b="0" l="0" r="0" t="0"/>
          <a:stretch/>
        </p:blipFill>
        <p:spPr>
          <a:xfrm>
            <a:off x="0" y="0"/>
            <a:ext cx="9144000" cy="68580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 name="Shape 98"/>
        <p:cNvGrpSpPr/>
        <p:nvPr/>
      </p:nvGrpSpPr>
      <p:grpSpPr>
        <a:xfrm>
          <a:off x="0" y="0"/>
          <a:ext cx="0" cy="0"/>
          <a:chOff x="0" y="0"/>
          <a:chExt cx="0" cy="0"/>
        </a:xfrm>
      </p:grpSpPr>
      <p:sp>
        <p:nvSpPr>
          <p:cNvPr id="99" name="Google Shape;99;p17"/>
          <p:cNvSpPr txBox="1"/>
          <p:nvPr/>
        </p:nvSpPr>
        <p:spPr>
          <a:xfrm>
            <a:off x="304800" y="152400"/>
            <a:ext cx="7239000" cy="554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MX" sz="3000">
                <a:solidFill>
                  <a:srgbClr val="E36C09"/>
                </a:solidFill>
              </a:rPr>
              <a:t>Preguntas de </a:t>
            </a:r>
            <a:r>
              <a:rPr b="1" lang="es-MX" sz="3000">
                <a:solidFill>
                  <a:srgbClr val="E36C09"/>
                </a:solidFill>
              </a:rPr>
              <a:t>investigación</a:t>
            </a:r>
            <a:endParaRPr/>
          </a:p>
        </p:txBody>
      </p:sp>
      <p:sp>
        <p:nvSpPr>
          <p:cNvPr id="100" name="Google Shape;100;p17"/>
          <p:cNvSpPr txBox="1"/>
          <p:nvPr/>
        </p:nvSpPr>
        <p:spPr>
          <a:xfrm>
            <a:off x="304800" y="1209775"/>
            <a:ext cx="7824300" cy="4782600"/>
          </a:xfrm>
          <a:prstGeom prst="rect">
            <a:avLst/>
          </a:prstGeom>
          <a:noFill/>
          <a:ln>
            <a:noFill/>
          </a:ln>
        </p:spPr>
        <p:txBody>
          <a:bodyPr anchorCtr="0" anchor="t" bIns="45700" lIns="91425" spcFirstLastPara="1" rIns="91425" wrap="square" tIns="45700">
            <a:noAutofit/>
          </a:bodyPr>
          <a:lstStyle/>
          <a:p>
            <a:pPr indent="-368300" lvl="0" marL="457200" marR="0" rtl="0" algn="l">
              <a:spcBef>
                <a:spcPts val="0"/>
              </a:spcBef>
              <a:spcAft>
                <a:spcPts val="0"/>
              </a:spcAft>
              <a:buClr>
                <a:srgbClr val="595959"/>
              </a:buClr>
              <a:buSzPts val="2200"/>
              <a:buChar char="●"/>
            </a:pPr>
            <a:r>
              <a:rPr lang="es-MX" sz="2800">
                <a:solidFill>
                  <a:srgbClr val="595959"/>
                </a:solidFill>
              </a:rPr>
              <a:t>﻿</a:t>
            </a:r>
            <a:r>
              <a:rPr lang="es-MX" sz="2000">
                <a:solidFill>
                  <a:srgbClr val="595959"/>
                </a:solidFill>
              </a:rPr>
              <a:t>¿</a:t>
            </a:r>
            <a:r>
              <a:rPr lang="es-MX" sz="2200">
                <a:solidFill>
                  <a:srgbClr val="595959"/>
                </a:solidFill>
              </a:rPr>
              <a:t>La percepción que tiene el agente del entorno afecta de manera significativa el desempeño del agente?</a:t>
            </a:r>
            <a:endParaRPr sz="2200">
              <a:solidFill>
                <a:srgbClr val="595959"/>
              </a:solidFill>
            </a:endParaRPr>
          </a:p>
          <a:p>
            <a:pPr indent="0" lvl="0" marL="457200" marR="0" rtl="0" algn="l">
              <a:spcBef>
                <a:spcPts val="0"/>
              </a:spcBef>
              <a:spcAft>
                <a:spcPts val="0"/>
              </a:spcAft>
              <a:buNone/>
            </a:pPr>
            <a:r>
              <a:t/>
            </a:r>
            <a:endParaRPr sz="2200">
              <a:solidFill>
                <a:srgbClr val="595959"/>
              </a:solidFill>
            </a:endParaRPr>
          </a:p>
          <a:p>
            <a:pPr indent="0" lvl="0" marL="457200" marR="0" rtl="0" algn="l">
              <a:spcBef>
                <a:spcPts val="0"/>
              </a:spcBef>
              <a:spcAft>
                <a:spcPts val="0"/>
              </a:spcAft>
              <a:buNone/>
            </a:pPr>
            <a:r>
              <a:t/>
            </a:r>
            <a:endParaRPr sz="2200">
              <a:solidFill>
                <a:srgbClr val="595959"/>
              </a:solidFill>
            </a:endParaRPr>
          </a:p>
          <a:p>
            <a:pPr indent="-368300" lvl="0" marL="457200" rtl="0" algn="l">
              <a:spcBef>
                <a:spcPts val="0"/>
              </a:spcBef>
              <a:spcAft>
                <a:spcPts val="0"/>
              </a:spcAft>
              <a:buClr>
                <a:srgbClr val="595959"/>
              </a:buClr>
              <a:buSzPts val="2200"/>
              <a:buChar char="●"/>
            </a:pPr>
            <a:r>
              <a:rPr lang="es-MX" sz="2000">
                <a:solidFill>
                  <a:srgbClr val="595959"/>
                </a:solidFill>
              </a:rPr>
              <a:t>¿</a:t>
            </a:r>
            <a:r>
              <a:rPr lang="es-MX" sz="2200">
                <a:solidFill>
                  <a:srgbClr val="595959"/>
                </a:solidFill>
              </a:rPr>
              <a:t>Una geometría particular de red genera un mayor rendimiento en el agente?</a:t>
            </a:r>
            <a:endParaRPr sz="2200">
              <a:solidFill>
                <a:srgbClr val="595959"/>
              </a:solidFill>
            </a:endParaRPr>
          </a:p>
          <a:p>
            <a:pPr indent="0" lvl="0" marL="457200" rtl="0" algn="l">
              <a:spcBef>
                <a:spcPts val="0"/>
              </a:spcBef>
              <a:spcAft>
                <a:spcPts val="0"/>
              </a:spcAft>
              <a:buNone/>
            </a:pPr>
            <a:r>
              <a:t/>
            </a:r>
            <a:endParaRPr sz="2200">
              <a:solidFill>
                <a:srgbClr val="595959"/>
              </a:solidFill>
            </a:endParaRPr>
          </a:p>
          <a:p>
            <a:pPr indent="-368300" lvl="0" marL="457200" rtl="0" algn="l">
              <a:spcBef>
                <a:spcPts val="0"/>
              </a:spcBef>
              <a:spcAft>
                <a:spcPts val="0"/>
              </a:spcAft>
              <a:buClr>
                <a:srgbClr val="595959"/>
              </a:buClr>
              <a:buSzPts val="2200"/>
              <a:buChar char="●"/>
            </a:pPr>
            <a:r>
              <a:rPr lang="es-MX" sz="2000">
                <a:solidFill>
                  <a:srgbClr val="595959"/>
                </a:solidFill>
              </a:rPr>
              <a:t>¿</a:t>
            </a:r>
            <a:r>
              <a:rPr lang="es-MX" sz="2200">
                <a:solidFill>
                  <a:srgbClr val="595959"/>
                </a:solidFill>
              </a:rPr>
              <a:t>La dimensión de la memoria es un factor determinante en el rendimiento del agente?</a:t>
            </a:r>
            <a:endParaRPr sz="2200">
              <a:solidFill>
                <a:srgbClr val="595959"/>
              </a:solidFill>
            </a:endParaRPr>
          </a:p>
          <a:p>
            <a:pPr indent="0" lvl="0" marL="457200" rtl="0" algn="l">
              <a:spcBef>
                <a:spcPts val="0"/>
              </a:spcBef>
              <a:spcAft>
                <a:spcPts val="0"/>
              </a:spcAft>
              <a:buNone/>
            </a:pPr>
            <a:r>
              <a:t/>
            </a:r>
            <a:endParaRPr sz="2200">
              <a:solidFill>
                <a:srgbClr val="595959"/>
              </a:solidFill>
            </a:endParaRPr>
          </a:p>
          <a:p>
            <a:pPr indent="0" lvl="0" marL="457200" rtl="0" algn="l">
              <a:spcBef>
                <a:spcPts val="0"/>
              </a:spcBef>
              <a:spcAft>
                <a:spcPts val="0"/>
              </a:spcAft>
              <a:buNone/>
            </a:pPr>
            <a:r>
              <a:t/>
            </a:r>
            <a:endParaRPr sz="2200">
              <a:solidFill>
                <a:srgbClr val="595959"/>
              </a:solidFill>
            </a:endParaRPr>
          </a:p>
          <a:p>
            <a:pPr indent="-368300" lvl="0" marL="457200" rtl="0" algn="l">
              <a:spcBef>
                <a:spcPts val="0"/>
              </a:spcBef>
              <a:spcAft>
                <a:spcPts val="0"/>
              </a:spcAft>
              <a:buClr>
                <a:srgbClr val="595959"/>
              </a:buClr>
              <a:buSzPts val="2200"/>
              <a:buChar char="●"/>
            </a:pPr>
            <a:r>
              <a:rPr lang="es-MX" sz="2000">
                <a:solidFill>
                  <a:srgbClr val="595959"/>
                </a:solidFill>
              </a:rPr>
              <a:t>¿</a:t>
            </a:r>
            <a:r>
              <a:rPr lang="es-MX" sz="2200">
                <a:solidFill>
                  <a:srgbClr val="595959"/>
                </a:solidFill>
              </a:rPr>
              <a:t>Múltiples agentes simultáneos contribuyen a un mejor rendimiento de cada agente individual?</a:t>
            </a:r>
            <a:endParaRPr sz="2200">
              <a:solidFill>
                <a:srgbClr val="595959"/>
              </a:solidFill>
            </a:endParaRPr>
          </a:p>
          <a:p>
            <a:pPr indent="0" lvl="0" marL="0" marR="0" rtl="0" algn="l">
              <a:spcBef>
                <a:spcPts val="0"/>
              </a:spcBef>
              <a:spcAft>
                <a:spcPts val="0"/>
              </a:spcAft>
              <a:buNone/>
            </a:pPr>
            <a:r>
              <a:t/>
            </a:r>
            <a:endParaRPr sz="2000">
              <a:solidFill>
                <a:srgbClr val="595959"/>
              </a:solidFill>
            </a:endParaRPr>
          </a:p>
          <a:p>
            <a:pPr indent="0" lvl="0" marL="0" marR="0" rtl="0" algn="l">
              <a:spcBef>
                <a:spcPts val="0"/>
              </a:spcBef>
              <a:spcAft>
                <a:spcPts val="0"/>
              </a:spcAft>
              <a:buNone/>
            </a:pPr>
            <a:r>
              <a:t/>
            </a:r>
            <a:endParaRPr sz="2200">
              <a:solidFill>
                <a:srgbClr val="595959"/>
              </a:solidFill>
              <a:latin typeface="Arial"/>
              <a:ea typeface="Arial"/>
              <a:cs typeface="Arial"/>
              <a:sym typeface="Arial"/>
            </a:endParaRPr>
          </a:p>
        </p:txBody>
      </p:sp>
      <p:sp>
        <p:nvSpPr>
          <p:cNvPr id="101" name="Google Shape;101;p17"/>
          <p:cNvSpPr txBox="1"/>
          <p:nvPr/>
        </p:nvSpPr>
        <p:spPr>
          <a:xfrm>
            <a:off x="8651415" y="152400"/>
            <a:ext cx="340200" cy="338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i="1" lang="es-MX" sz="1600">
                <a:solidFill>
                  <a:schemeClr val="dk1"/>
                </a:solidFill>
                <a:latin typeface="Calibri"/>
                <a:ea typeface="Calibri"/>
                <a:cs typeface="Calibri"/>
                <a:sym typeface="Calibri"/>
              </a:rPr>
              <a:t>‹#›</a:t>
            </a:fld>
            <a:endParaRPr i="1" sz="1600">
              <a:solidFill>
                <a:schemeClr val="dk1"/>
              </a:solidFill>
              <a:latin typeface="Calibri"/>
              <a:ea typeface="Calibri"/>
              <a:cs typeface="Calibri"/>
              <a:sym typeface="Calibri"/>
            </a:endParaRPr>
          </a:p>
        </p:txBody>
      </p:sp>
      <p:grpSp>
        <p:nvGrpSpPr>
          <p:cNvPr id="102" name="Google Shape;102;p17"/>
          <p:cNvGrpSpPr/>
          <p:nvPr/>
        </p:nvGrpSpPr>
        <p:grpSpPr>
          <a:xfrm>
            <a:off x="7978836" y="4810801"/>
            <a:ext cx="1107676" cy="1181564"/>
            <a:chOff x="7899575" y="4611225"/>
            <a:chExt cx="1244300" cy="1299850"/>
          </a:xfrm>
        </p:grpSpPr>
        <p:pic>
          <p:nvPicPr>
            <p:cNvPr id="103" name="Google Shape;103;p17"/>
            <p:cNvPicPr preferRelativeResize="0"/>
            <p:nvPr/>
          </p:nvPicPr>
          <p:blipFill>
            <a:blip r:embed="rId3">
              <a:alphaModFix/>
            </a:blip>
            <a:stretch>
              <a:fillRect/>
            </a:stretch>
          </p:blipFill>
          <p:spPr>
            <a:xfrm>
              <a:off x="7899575" y="5026050"/>
              <a:ext cx="492450" cy="683350"/>
            </a:xfrm>
            <a:prstGeom prst="rect">
              <a:avLst/>
            </a:prstGeom>
            <a:noFill/>
            <a:ln>
              <a:noFill/>
            </a:ln>
          </p:spPr>
        </p:pic>
        <p:pic>
          <p:nvPicPr>
            <p:cNvPr id="104" name="Google Shape;104;p17"/>
            <p:cNvPicPr preferRelativeResize="0"/>
            <p:nvPr/>
          </p:nvPicPr>
          <p:blipFill>
            <a:blip r:embed="rId3">
              <a:alphaModFix/>
            </a:blip>
            <a:stretch>
              <a:fillRect/>
            </a:stretch>
          </p:blipFill>
          <p:spPr>
            <a:xfrm>
              <a:off x="8219550" y="4611225"/>
              <a:ext cx="492450" cy="683350"/>
            </a:xfrm>
            <a:prstGeom prst="rect">
              <a:avLst/>
            </a:prstGeom>
            <a:noFill/>
            <a:ln>
              <a:noFill/>
            </a:ln>
          </p:spPr>
        </p:pic>
        <p:pic>
          <p:nvPicPr>
            <p:cNvPr id="105" name="Google Shape;105;p17"/>
            <p:cNvPicPr preferRelativeResize="0"/>
            <p:nvPr/>
          </p:nvPicPr>
          <p:blipFill>
            <a:blip r:embed="rId3">
              <a:alphaModFix/>
            </a:blip>
            <a:stretch>
              <a:fillRect/>
            </a:stretch>
          </p:blipFill>
          <p:spPr>
            <a:xfrm>
              <a:off x="8392025" y="5227725"/>
              <a:ext cx="492450" cy="683350"/>
            </a:xfrm>
            <a:prstGeom prst="rect">
              <a:avLst/>
            </a:prstGeom>
            <a:noFill/>
            <a:ln>
              <a:noFill/>
            </a:ln>
          </p:spPr>
        </p:pic>
        <p:pic>
          <p:nvPicPr>
            <p:cNvPr id="106" name="Google Shape;106;p17"/>
            <p:cNvPicPr preferRelativeResize="0"/>
            <p:nvPr/>
          </p:nvPicPr>
          <p:blipFill>
            <a:blip r:embed="rId3">
              <a:alphaModFix/>
            </a:blip>
            <a:stretch>
              <a:fillRect/>
            </a:stretch>
          </p:blipFill>
          <p:spPr>
            <a:xfrm>
              <a:off x="8651425" y="4774250"/>
              <a:ext cx="492450" cy="683350"/>
            </a:xfrm>
            <a:prstGeom prst="rect">
              <a:avLst/>
            </a:prstGeom>
            <a:noFill/>
            <a:ln>
              <a:noFill/>
            </a:ln>
          </p:spPr>
        </p:pic>
      </p:grpSp>
      <p:grpSp>
        <p:nvGrpSpPr>
          <p:cNvPr id="107" name="Google Shape;107;p17"/>
          <p:cNvGrpSpPr/>
          <p:nvPr/>
        </p:nvGrpSpPr>
        <p:grpSpPr>
          <a:xfrm>
            <a:off x="8093715" y="2552182"/>
            <a:ext cx="877867" cy="734875"/>
            <a:chOff x="7979425" y="2436400"/>
            <a:chExt cx="954100" cy="734875"/>
          </a:xfrm>
        </p:grpSpPr>
        <p:sp>
          <p:nvSpPr>
            <p:cNvPr id="108" name="Google Shape;108;p17"/>
            <p:cNvSpPr/>
            <p:nvPr/>
          </p:nvSpPr>
          <p:spPr>
            <a:xfrm>
              <a:off x="8392025" y="2436400"/>
              <a:ext cx="541500" cy="554100"/>
            </a:xfrm>
            <a:prstGeom prst="rect">
              <a:avLst/>
            </a:prstGeom>
            <a:solidFill>
              <a:srgbClr val="4A86E8"/>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7"/>
            <p:cNvSpPr/>
            <p:nvPr/>
          </p:nvSpPr>
          <p:spPr>
            <a:xfrm>
              <a:off x="7979425" y="2565275"/>
              <a:ext cx="672000" cy="606000"/>
            </a:xfrm>
            <a:prstGeom prst="triangle">
              <a:avLst>
                <a:gd fmla="val 50000" name="adj"/>
              </a:avLst>
            </a:prstGeom>
            <a:solidFill>
              <a:srgbClr val="93C47D"/>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10" name="Google Shape;110;p17"/>
          <p:cNvPicPr preferRelativeResize="0"/>
          <p:nvPr/>
        </p:nvPicPr>
        <p:blipFill>
          <a:blip r:embed="rId4">
            <a:alphaModFix/>
          </a:blip>
          <a:stretch>
            <a:fillRect/>
          </a:stretch>
        </p:blipFill>
        <p:spPr>
          <a:xfrm>
            <a:off x="7978826" y="1177153"/>
            <a:ext cx="992775" cy="992798"/>
          </a:xfrm>
          <a:prstGeom prst="rect">
            <a:avLst/>
          </a:prstGeom>
          <a:noFill/>
          <a:ln>
            <a:noFill/>
          </a:ln>
        </p:spPr>
      </p:pic>
      <p:pic>
        <p:nvPicPr>
          <p:cNvPr id="111" name="Google Shape;111;p17"/>
          <p:cNvPicPr preferRelativeResize="0"/>
          <p:nvPr/>
        </p:nvPicPr>
        <p:blipFill rotWithShape="1">
          <a:blip r:embed="rId5">
            <a:alphaModFix/>
          </a:blip>
          <a:srcRect b="20653" l="21113" r="21309" t="13694"/>
          <a:stretch/>
        </p:blipFill>
        <p:spPr>
          <a:xfrm>
            <a:off x="8093711" y="3669284"/>
            <a:ext cx="877900" cy="87210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 name="Shape 115"/>
        <p:cNvGrpSpPr/>
        <p:nvPr/>
      </p:nvGrpSpPr>
      <p:grpSpPr>
        <a:xfrm>
          <a:off x="0" y="0"/>
          <a:ext cx="0" cy="0"/>
          <a:chOff x="0" y="0"/>
          <a:chExt cx="0" cy="0"/>
        </a:xfrm>
      </p:grpSpPr>
      <p:sp>
        <p:nvSpPr>
          <p:cNvPr id="116" name="Google Shape;116;p18"/>
          <p:cNvSpPr txBox="1"/>
          <p:nvPr/>
        </p:nvSpPr>
        <p:spPr>
          <a:xfrm>
            <a:off x="304800" y="152400"/>
            <a:ext cx="7239000" cy="55399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MX" sz="3000">
                <a:solidFill>
                  <a:srgbClr val="E36C09"/>
                </a:solidFill>
                <a:latin typeface="Arial"/>
                <a:ea typeface="Arial"/>
                <a:cs typeface="Arial"/>
                <a:sym typeface="Arial"/>
              </a:rPr>
              <a:t>Objetivos General</a:t>
            </a:r>
            <a:endParaRPr/>
          </a:p>
        </p:txBody>
      </p:sp>
      <p:sp>
        <p:nvSpPr>
          <p:cNvPr id="117" name="Google Shape;117;p18"/>
          <p:cNvSpPr txBox="1"/>
          <p:nvPr/>
        </p:nvSpPr>
        <p:spPr>
          <a:xfrm>
            <a:off x="609600" y="1505338"/>
            <a:ext cx="7696200" cy="2308324"/>
          </a:xfrm>
          <a:prstGeom prst="rect">
            <a:avLst/>
          </a:prstGeom>
          <a:noFill/>
          <a:ln>
            <a:noFill/>
          </a:ln>
        </p:spPr>
        <p:txBody>
          <a:bodyPr anchorCtr="0" anchor="t" bIns="45700" lIns="91425" spcFirstLastPara="1" rIns="91425" wrap="square" tIns="45700">
            <a:noAutofit/>
          </a:bodyPr>
          <a:lstStyle/>
          <a:p>
            <a:pPr indent="0" lvl="1" marL="0" marR="0" rtl="0" algn="l">
              <a:spcBef>
                <a:spcPts val="0"/>
              </a:spcBef>
              <a:spcAft>
                <a:spcPts val="0"/>
              </a:spcAft>
              <a:buNone/>
            </a:pPr>
            <a:r>
              <a:rPr lang="es-MX" sz="2400">
                <a:solidFill>
                  <a:srgbClr val="595959"/>
                </a:solidFill>
              </a:rPr>
              <a:t>Obtener el mejor desempeño interpretado como velocidad en un ambiente de simulación para la navegación de un vehículo en condiciones de tráfico, con una red entrenada por aprendizaje por refuerzo con un conocimiento del entorno limitado.</a:t>
            </a:r>
            <a:endParaRPr/>
          </a:p>
          <a:p>
            <a:pPr indent="0" lvl="0" marL="0" marR="0" rtl="0" algn="l">
              <a:spcBef>
                <a:spcPts val="0"/>
              </a:spcBef>
              <a:spcAft>
                <a:spcPts val="0"/>
              </a:spcAft>
              <a:buNone/>
            </a:pPr>
            <a:r>
              <a:t/>
            </a:r>
            <a:endParaRPr sz="2400">
              <a:solidFill>
                <a:srgbClr val="595959"/>
              </a:solidFill>
              <a:latin typeface="Arial"/>
              <a:ea typeface="Arial"/>
              <a:cs typeface="Arial"/>
              <a:sym typeface="Arial"/>
            </a:endParaRPr>
          </a:p>
        </p:txBody>
      </p:sp>
      <p:sp>
        <p:nvSpPr>
          <p:cNvPr id="118" name="Google Shape;118;p18"/>
          <p:cNvSpPr txBox="1"/>
          <p:nvPr/>
        </p:nvSpPr>
        <p:spPr>
          <a:xfrm>
            <a:off x="8651415" y="152400"/>
            <a:ext cx="340185"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i="1" lang="es-MX" sz="1600">
                <a:solidFill>
                  <a:schemeClr val="dk1"/>
                </a:solidFill>
                <a:latin typeface="Calibri"/>
                <a:ea typeface="Calibri"/>
                <a:cs typeface="Calibri"/>
                <a:sym typeface="Calibri"/>
              </a:rPr>
              <a:t>‹#›</a:t>
            </a:fld>
            <a:endParaRPr i="1" sz="1600">
              <a:solidFill>
                <a:schemeClr val="dk1"/>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2" name="Shape 122"/>
        <p:cNvGrpSpPr/>
        <p:nvPr/>
      </p:nvGrpSpPr>
      <p:grpSpPr>
        <a:xfrm>
          <a:off x="0" y="0"/>
          <a:ext cx="0" cy="0"/>
          <a:chOff x="0" y="0"/>
          <a:chExt cx="0" cy="0"/>
        </a:xfrm>
      </p:grpSpPr>
      <p:sp>
        <p:nvSpPr>
          <p:cNvPr id="123" name="Google Shape;123;p19"/>
          <p:cNvSpPr txBox="1"/>
          <p:nvPr/>
        </p:nvSpPr>
        <p:spPr>
          <a:xfrm>
            <a:off x="304800" y="152400"/>
            <a:ext cx="7239000" cy="554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MX" sz="3000">
                <a:solidFill>
                  <a:srgbClr val="E36C09"/>
                </a:solidFill>
              </a:rPr>
              <a:t>Objetivos </a:t>
            </a:r>
            <a:r>
              <a:rPr b="1" lang="es-MX" sz="3000">
                <a:solidFill>
                  <a:srgbClr val="E36C09"/>
                </a:solidFill>
              </a:rPr>
              <a:t>específicos</a:t>
            </a:r>
            <a:endParaRPr/>
          </a:p>
        </p:txBody>
      </p:sp>
      <p:sp>
        <p:nvSpPr>
          <p:cNvPr id="124" name="Google Shape;124;p19"/>
          <p:cNvSpPr txBox="1"/>
          <p:nvPr/>
        </p:nvSpPr>
        <p:spPr>
          <a:xfrm>
            <a:off x="304800" y="1209775"/>
            <a:ext cx="7824300" cy="4782600"/>
          </a:xfrm>
          <a:prstGeom prst="rect">
            <a:avLst/>
          </a:prstGeom>
          <a:noFill/>
          <a:ln>
            <a:noFill/>
          </a:ln>
        </p:spPr>
        <p:txBody>
          <a:bodyPr anchorCtr="0" anchor="t" bIns="45700" lIns="91425" spcFirstLastPara="1" rIns="91425" wrap="square" tIns="45700">
            <a:noAutofit/>
          </a:bodyPr>
          <a:lstStyle/>
          <a:p>
            <a:pPr indent="-368300" lvl="0" marL="457200" marR="0" rtl="0" algn="l">
              <a:spcBef>
                <a:spcPts val="0"/>
              </a:spcBef>
              <a:spcAft>
                <a:spcPts val="0"/>
              </a:spcAft>
              <a:buClr>
                <a:srgbClr val="595959"/>
              </a:buClr>
              <a:buSzPts val="2200"/>
              <a:buChar char="●"/>
            </a:pPr>
            <a:r>
              <a:rPr lang="es-MX" sz="2200">
                <a:solidFill>
                  <a:srgbClr val="595959"/>
                </a:solidFill>
              </a:rPr>
              <a:t>Definir estructuras de entrada para dar al agente </a:t>
            </a:r>
            <a:r>
              <a:rPr lang="es-MX" sz="2200">
                <a:solidFill>
                  <a:srgbClr val="595959"/>
                </a:solidFill>
              </a:rPr>
              <a:t>información</a:t>
            </a:r>
            <a:r>
              <a:rPr lang="es-MX" sz="2200">
                <a:solidFill>
                  <a:srgbClr val="595959"/>
                </a:solidFill>
              </a:rPr>
              <a:t> </a:t>
            </a:r>
            <a:r>
              <a:rPr lang="es-MX" sz="2200">
                <a:solidFill>
                  <a:srgbClr val="595959"/>
                </a:solidFill>
              </a:rPr>
              <a:t>específica</a:t>
            </a:r>
            <a:r>
              <a:rPr lang="es-MX" sz="2200">
                <a:solidFill>
                  <a:srgbClr val="595959"/>
                </a:solidFill>
              </a:rPr>
              <a:t> del entorno.</a:t>
            </a:r>
            <a:endParaRPr sz="2200">
              <a:solidFill>
                <a:srgbClr val="595959"/>
              </a:solidFill>
            </a:endParaRPr>
          </a:p>
          <a:p>
            <a:pPr indent="0" lvl="0" marL="0" marR="0" rtl="0" algn="l">
              <a:spcBef>
                <a:spcPts val="0"/>
              </a:spcBef>
              <a:spcAft>
                <a:spcPts val="0"/>
              </a:spcAft>
              <a:buSzPts val="1100"/>
              <a:buNone/>
            </a:pPr>
            <a:r>
              <a:t/>
            </a:r>
            <a:endParaRPr sz="2200">
              <a:solidFill>
                <a:srgbClr val="595959"/>
              </a:solidFill>
            </a:endParaRPr>
          </a:p>
          <a:p>
            <a:pPr indent="0" lvl="0" marL="0" marR="0" rtl="0" algn="l">
              <a:spcBef>
                <a:spcPts val="0"/>
              </a:spcBef>
              <a:spcAft>
                <a:spcPts val="0"/>
              </a:spcAft>
              <a:buSzPts val="1100"/>
              <a:buNone/>
            </a:pPr>
            <a:r>
              <a:t/>
            </a:r>
            <a:endParaRPr sz="2200">
              <a:solidFill>
                <a:srgbClr val="595959"/>
              </a:solidFill>
            </a:endParaRPr>
          </a:p>
          <a:p>
            <a:pPr indent="-368300" lvl="0" marL="457200" marR="0" rtl="0" algn="l">
              <a:spcBef>
                <a:spcPts val="0"/>
              </a:spcBef>
              <a:spcAft>
                <a:spcPts val="0"/>
              </a:spcAft>
              <a:buClr>
                <a:srgbClr val="595959"/>
              </a:buClr>
              <a:buSzPts val="2200"/>
              <a:buChar char="●"/>
            </a:pPr>
            <a:r>
              <a:rPr lang="es-MX" sz="2200">
                <a:solidFill>
                  <a:srgbClr val="595959"/>
                </a:solidFill>
              </a:rPr>
              <a:t>Proponer </a:t>
            </a:r>
            <a:r>
              <a:rPr lang="es-MX" sz="2200">
                <a:solidFill>
                  <a:srgbClr val="595959"/>
                </a:solidFill>
              </a:rPr>
              <a:t>topologías</a:t>
            </a:r>
            <a:r>
              <a:rPr lang="es-MX" sz="2200">
                <a:solidFill>
                  <a:srgbClr val="595959"/>
                </a:solidFill>
              </a:rPr>
              <a:t> de redes siguiendo las </a:t>
            </a:r>
            <a:r>
              <a:rPr lang="es-MX" sz="2200">
                <a:solidFill>
                  <a:srgbClr val="595959"/>
                </a:solidFill>
              </a:rPr>
              <a:t>geometrías cuadradas y triangulares como</a:t>
            </a:r>
            <a:r>
              <a:rPr lang="es-MX" sz="2200">
                <a:solidFill>
                  <a:srgbClr val="595959"/>
                </a:solidFill>
              </a:rPr>
              <a:t> estructura de capas de neuronas.</a:t>
            </a:r>
            <a:endParaRPr sz="2200">
              <a:solidFill>
                <a:srgbClr val="595959"/>
              </a:solidFill>
            </a:endParaRPr>
          </a:p>
          <a:p>
            <a:pPr indent="0" lvl="0" marL="0" marR="0" rtl="0" algn="l">
              <a:spcBef>
                <a:spcPts val="0"/>
              </a:spcBef>
              <a:spcAft>
                <a:spcPts val="0"/>
              </a:spcAft>
              <a:buSzPts val="1100"/>
              <a:buNone/>
            </a:pPr>
            <a:r>
              <a:t/>
            </a:r>
            <a:endParaRPr sz="2200">
              <a:solidFill>
                <a:srgbClr val="595959"/>
              </a:solidFill>
            </a:endParaRPr>
          </a:p>
          <a:p>
            <a:pPr indent="-368300" lvl="0" marL="457200" marR="0" rtl="0" algn="l">
              <a:spcBef>
                <a:spcPts val="0"/>
              </a:spcBef>
              <a:spcAft>
                <a:spcPts val="0"/>
              </a:spcAft>
              <a:buClr>
                <a:srgbClr val="595959"/>
              </a:buClr>
              <a:buSzPts val="2200"/>
              <a:buChar char="●"/>
            </a:pPr>
            <a:r>
              <a:rPr lang="es-MX" sz="2200">
                <a:solidFill>
                  <a:srgbClr val="595959"/>
                </a:solidFill>
              </a:rPr>
              <a:t>Definir el experimento para verificar el rendimiento del agente con diferentes tamaños de memoria</a:t>
            </a:r>
            <a:endParaRPr sz="2200">
              <a:solidFill>
                <a:srgbClr val="595959"/>
              </a:solidFill>
            </a:endParaRPr>
          </a:p>
          <a:p>
            <a:pPr indent="0" lvl="0" marL="0" marR="0" rtl="0" algn="l">
              <a:spcBef>
                <a:spcPts val="0"/>
              </a:spcBef>
              <a:spcAft>
                <a:spcPts val="0"/>
              </a:spcAft>
              <a:buClr>
                <a:schemeClr val="dk1"/>
              </a:buClr>
              <a:buSzPts val="1100"/>
              <a:buFont typeface="Arial"/>
              <a:buNone/>
            </a:pPr>
            <a:r>
              <a:t/>
            </a:r>
            <a:endParaRPr sz="2200">
              <a:solidFill>
                <a:srgbClr val="595959"/>
              </a:solidFill>
            </a:endParaRPr>
          </a:p>
          <a:p>
            <a:pPr indent="-368300" lvl="0" marL="457200" marR="0" rtl="0" algn="l">
              <a:spcBef>
                <a:spcPts val="0"/>
              </a:spcBef>
              <a:spcAft>
                <a:spcPts val="0"/>
              </a:spcAft>
              <a:buClr>
                <a:srgbClr val="595959"/>
              </a:buClr>
              <a:buSzPts val="2200"/>
              <a:buChar char="●"/>
            </a:pPr>
            <a:r>
              <a:rPr lang="es-MX" sz="2200">
                <a:solidFill>
                  <a:srgbClr val="595959"/>
                </a:solidFill>
              </a:rPr>
              <a:t>Establecer experimento para verificar el desempeño individual de cada agente, usando diferentes cantidades de agentes </a:t>
            </a:r>
            <a:r>
              <a:rPr lang="es-MX" sz="2200">
                <a:solidFill>
                  <a:srgbClr val="595959"/>
                </a:solidFill>
              </a:rPr>
              <a:t>simultáneos</a:t>
            </a:r>
            <a:r>
              <a:rPr lang="es-MX" sz="2200">
                <a:solidFill>
                  <a:srgbClr val="595959"/>
                </a:solidFill>
              </a:rPr>
              <a:t>.</a:t>
            </a:r>
            <a:endParaRPr sz="2200">
              <a:solidFill>
                <a:srgbClr val="595959"/>
              </a:solidFill>
            </a:endParaRPr>
          </a:p>
          <a:p>
            <a:pPr indent="0" lvl="1" marL="0" marR="0" rtl="0" algn="l">
              <a:spcBef>
                <a:spcPts val="0"/>
              </a:spcBef>
              <a:spcAft>
                <a:spcPts val="0"/>
              </a:spcAft>
              <a:buNone/>
            </a:pPr>
            <a:r>
              <a:t/>
            </a:r>
            <a:endParaRPr sz="2200">
              <a:solidFill>
                <a:srgbClr val="595959"/>
              </a:solidFill>
            </a:endParaRPr>
          </a:p>
          <a:p>
            <a:pPr indent="0" lvl="0" marL="0" marR="0" rtl="0" algn="l">
              <a:spcBef>
                <a:spcPts val="0"/>
              </a:spcBef>
              <a:spcAft>
                <a:spcPts val="0"/>
              </a:spcAft>
              <a:buNone/>
            </a:pPr>
            <a:r>
              <a:t/>
            </a:r>
            <a:endParaRPr sz="2200">
              <a:solidFill>
                <a:srgbClr val="595959"/>
              </a:solidFill>
              <a:latin typeface="Arial"/>
              <a:ea typeface="Arial"/>
              <a:cs typeface="Arial"/>
              <a:sym typeface="Arial"/>
            </a:endParaRPr>
          </a:p>
        </p:txBody>
      </p:sp>
      <p:sp>
        <p:nvSpPr>
          <p:cNvPr id="125" name="Google Shape;125;p19"/>
          <p:cNvSpPr txBox="1"/>
          <p:nvPr/>
        </p:nvSpPr>
        <p:spPr>
          <a:xfrm>
            <a:off x="8651415" y="152400"/>
            <a:ext cx="340200" cy="338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i="1" lang="es-MX" sz="1600">
                <a:solidFill>
                  <a:schemeClr val="dk1"/>
                </a:solidFill>
                <a:latin typeface="Calibri"/>
                <a:ea typeface="Calibri"/>
                <a:cs typeface="Calibri"/>
                <a:sym typeface="Calibri"/>
              </a:rPr>
              <a:t>‹#›</a:t>
            </a:fld>
            <a:endParaRPr i="1" sz="1600">
              <a:solidFill>
                <a:schemeClr val="dk1"/>
              </a:solidFill>
              <a:latin typeface="Calibri"/>
              <a:ea typeface="Calibri"/>
              <a:cs typeface="Calibri"/>
              <a:sym typeface="Calibri"/>
            </a:endParaRPr>
          </a:p>
        </p:txBody>
      </p:sp>
      <p:grpSp>
        <p:nvGrpSpPr>
          <p:cNvPr id="126" name="Google Shape;126;p19"/>
          <p:cNvGrpSpPr/>
          <p:nvPr/>
        </p:nvGrpSpPr>
        <p:grpSpPr>
          <a:xfrm>
            <a:off x="7978836" y="4810801"/>
            <a:ext cx="1107676" cy="1181564"/>
            <a:chOff x="7899575" y="4611225"/>
            <a:chExt cx="1244300" cy="1299850"/>
          </a:xfrm>
        </p:grpSpPr>
        <p:pic>
          <p:nvPicPr>
            <p:cNvPr id="127" name="Google Shape;127;p19"/>
            <p:cNvPicPr preferRelativeResize="0"/>
            <p:nvPr/>
          </p:nvPicPr>
          <p:blipFill>
            <a:blip r:embed="rId3">
              <a:alphaModFix/>
            </a:blip>
            <a:stretch>
              <a:fillRect/>
            </a:stretch>
          </p:blipFill>
          <p:spPr>
            <a:xfrm>
              <a:off x="7899575" y="5026050"/>
              <a:ext cx="492450" cy="683350"/>
            </a:xfrm>
            <a:prstGeom prst="rect">
              <a:avLst/>
            </a:prstGeom>
            <a:noFill/>
            <a:ln>
              <a:noFill/>
            </a:ln>
          </p:spPr>
        </p:pic>
        <p:pic>
          <p:nvPicPr>
            <p:cNvPr id="128" name="Google Shape;128;p19"/>
            <p:cNvPicPr preferRelativeResize="0"/>
            <p:nvPr/>
          </p:nvPicPr>
          <p:blipFill>
            <a:blip r:embed="rId3">
              <a:alphaModFix/>
            </a:blip>
            <a:stretch>
              <a:fillRect/>
            </a:stretch>
          </p:blipFill>
          <p:spPr>
            <a:xfrm>
              <a:off x="8219550" y="4611225"/>
              <a:ext cx="492450" cy="683350"/>
            </a:xfrm>
            <a:prstGeom prst="rect">
              <a:avLst/>
            </a:prstGeom>
            <a:noFill/>
            <a:ln>
              <a:noFill/>
            </a:ln>
          </p:spPr>
        </p:pic>
        <p:pic>
          <p:nvPicPr>
            <p:cNvPr id="129" name="Google Shape;129;p19"/>
            <p:cNvPicPr preferRelativeResize="0"/>
            <p:nvPr/>
          </p:nvPicPr>
          <p:blipFill>
            <a:blip r:embed="rId3">
              <a:alphaModFix/>
            </a:blip>
            <a:stretch>
              <a:fillRect/>
            </a:stretch>
          </p:blipFill>
          <p:spPr>
            <a:xfrm>
              <a:off x="8392025" y="5227725"/>
              <a:ext cx="492450" cy="683350"/>
            </a:xfrm>
            <a:prstGeom prst="rect">
              <a:avLst/>
            </a:prstGeom>
            <a:noFill/>
            <a:ln>
              <a:noFill/>
            </a:ln>
          </p:spPr>
        </p:pic>
        <p:pic>
          <p:nvPicPr>
            <p:cNvPr id="130" name="Google Shape;130;p19"/>
            <p:cNvPicPr preferRelativeResize="0"/>
            <p:nvPr/>
          </p:nvPicPr>
          <p:blipFill>
            <a:blip r:embed="rId3">
              <a:alphaModFix/>
            </a:blip>
            <a:stretch>
              <a:fillRect/>
            </a:stretch>
          </p:blipFill>
          <p:spPr>
            <a:xfrm>
              <a:off x="8651425" y="4774250"/>
              <a:ext cx="492450" cy="683350"/>
            </a:xfrm>
            <a:prstGeom prst="rect">
              <a:avLst/>
            </a:prstGeom>
            <a:noFill/>
            <a:ln>
              <a:noFill/>
            </a:ln>
          </p:spPr>
        </p:pic>
      </p:grpSp>
      <p:grpSp>
        <p:nvGrpSpPr>
          <p:cNvPr id="131" name="Google Shape;131;p19"/>
          <p:cNvGrpSpPr/>
          <p:nvPr/>
        </p:nvGrpSpPr>
        <p:grpSpPr>
          <a:xfrm>
            <a:off x="8093715" y="2552182"/>
            <a:ext cx="877867" cy="734875"/>
            <a:chOff x="7979425" y="2436400"/>
            <a:chExt cx="954100" cy="734875"/>
          </a:xfrm>
        </p:grpSpPr>
        <p:sp>
          <p:nvSpPr>
            <p:cNvPr id="132" name="Google Shape;132;p19"/>
            <p:cNvSpPr/>
            <p:nvPr/>
          </p:nvSpPr>
          <p:spPr>
            <a:xfrm>
              <a:off x="8392025" y="2436400"/>
              <a:ext cx="541500" cy="554100"/>
            </a:xfrm>
            <a:prstGeom prst="rect">
              <a:avLst/>
            </a:prstGeom>
            <a:solidFill>
              <a:srgbClr val="4A86E8"/>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19"/>
            <p:cNvSpPr/>
            <p:nvPr/>
          </p:nvSpPr>
          <p:spPr>
            <a:xfrm>
              <a:off x="7979425" y="2565275"/>
              <a:ext cx="672000" cy="606000"/>
            </a:xfrm>
            <a:prstGeom prst="triangle">
              <a:avLst>
                <a:gd fmla="val 50000" name="adj"/>
              </a:avLst>
            </a:prstGeom>
            <a:solidFill>
              <a:srgbClr val="93C47D"/>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34" name="Google Shape;134;p19"/>
          <p:cNvPicPr preferRelativeResize="0"/>
          <p:nvPr/>
        </p:nvPicPr>
        <p:blipFill>
          <a:blip r:embed="rId4">
            <a:alphaModFix/>
          </a:blip>
          <a:stretch>
            <a:fillRect/>
          </a:stretch>
        </p:blipFill>
        <p:spPr>
          <a:xfrm>
            <a:off x="7978826" y="1177153"/>
            <a:ext cx="992775" cy="992798"/>
          </a:xfrm>
          <a:prstGeom prst="rect">
            <a:avLst/>
          </a:prstGeom>
          <a:noFill/>
          <a:ln>
            <a:noFill/>
          </a:ln>
        </p:spPr>
      </p:pic>
      <p:pic>
        <p:nvPicPr>
          <p:cNvPr id="135" name="Google Shape;135;p19"/>
          <p:cNvPicPr preferRelativeResize="0"/>
          <p:nvPr/>
        </p:nvPicPr>
        <p:blipFill rotWithShape="1">
          <a:blip r:embed="rId5">
            <a:alphaModFix/>
          </a:blip>
          <a:srcRect b="20653" l="21113" r="21309" t="13694"/>
          <a:stretch/>
        </p:blipFill>
        <p:spPr>
          <a:xfrm>
            <a:off x="8093711" y="3669284"/>
            <a:ext cx="877900" cy="87210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 name="Shape 139"/>
        <p:cNvGrpSpPr/>
        <p:nvPr/>
      </p:nvGrpSpPr>
      <p:grpSpPr>
        <a:xfrm>
          <a:off x="0" y="0"/>
          <a:ext cx="0" cy="0"/>
          <a:chOff x="0" y="0"/>
          <a:chExt cx="0" cy="0"/>
        </a:xfrm>
      </p:grpSpPr>
      <p:sp>
        <p:nvSpPr>
          <p:cNvPr id="140" name="Google Shape;140;p20"/>
          <p:cNvSpPr txBox="1"/>
          <p:nvPr/>
        </p:nvSpPr>
        <p:spPr>
          <a:xfrm>
            <a:off x="304800" y="152400"/>
            <a:ext cx="7239000" cy="554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MX" sz="3000">
                <a:solidFill>
                  <a:srgbClr val="E36C09"/>
                </a:solidFill>
              </a:rPr>
              <a:t>Hipótesis</a:t>
            </a:r>
            <a:endParaRPr/>
          </a:p>
        </p:txBody>
      </p:sp>
      <p:sp>
        <p:nvSpPr>
          <p:cNvPr id="141" name="Google Shape;141;p20"/>
          <p:cNvSpPr txBox="1"/>
          <p:nvPr/>
        </p:nvSpPr>
        <p:spPr>
          <a:xfrm>
            <a:off x="304800" y="1209775"/>
            <a:ext cx="7824300" cy="4782600"/>
          </a:xfrm>
          <a:prstGeom prst="rect">
            <a:avLst/>
          </a:prstGeom>
          <a:noFill/>
          <a:ln>
            <a:noFill/>
          </a:ln>
        </p:spPr>
        <p:txBody>
          <a:bodyPr anchorCtr="0" anchor="t" bIns="45700" lIns="91425" spcFirstLastPara="1" rIns="91425" wrap="square" tIns="45700">
            <a:noAutofit/>
          </a:bodyPr>
          <a:lstStyle/>
          <a:p>
            <a:pPr indent="-368300" lvl="0" marL="457200" marR="0" rtl="0" algn="l">
              <a:spcBef>
                <a:spcPts val="0"/>
              </a:spcBef>
              <a:spcAft>
                <a:spcPts val="0"/>
              </a:spcAft>
              <a:buClr>
                <a:srgbClr val="595959"/>
              </a:buClr>
              <a:buSzPts val="2200"/>
              <a:buChar char="●"/>
            </a:pPr>
            <a:r>
              <a:rPr lang="es-MX" sz="2200">
                <a:solidFill>
                  <a:srgbClr val="595959"/>
                </a:solidFill>
              </a:rPr>
              <a:t>El conocimiento que tiene el agente del entorno dentro de la simulación afecta de manera significativa el desempeño del agente.</a:t>
            </a:r>
            <a:endParaRPr sz="2200">
              <a:solidFill>
                <a:srgbClr val="595959"/>
              </a:solidFill>
            </a:endParaRPr>
          </a:p>
          <a:p>
            <a:pPr indent="0" lvl="0" marL="0" marR="0" rtl="0" algn="l">
              <a:spcBef>
                <a:spcPts val="0"/>
              </a:spcBef>
              <a:spcAft>
                <a:spcPts val="0"/>
              </a:spcAft>
              <a:buSzPts val="1100"/>
              <a:buNone/>
            </a:pPr>
            <a:r>
              <a:t/>
            </a:r>
            <a:endParaRPr sz="2200">
              <a:solidFill>
                <a:srgbClr val="595959"/>
              </a:solidFill>
            </a:endParaRPr>
          </a:p>
          <a:p>
            <a:pPr indent="-368300" lvl="0" marL="457200" marR="0" rtl="0" algn="l">
              <a:spcBef>
                <a:spcPts val="0"/>
              </a:spcBef>
              <a:spcAft>
                <a:spcPts val="0"/>
              </a:spcAft>
              <a:buClr>
                <a:srgbClr val="595959"/>
              </a:buClr>
              <a:buSzPts val="2200"/>
              <a:buChar char="●"/>
            </a:pPr>
            <a:r>
              <a:rPr lang="es-MX" sz="2200">
                <a:solidFill>
                  <a:srgbClr val="595959"/>
                </a:solidFill>
              </a:rPr>
              <a:t>El uso de las geometrías de red cuadradas y triangulares, contribuyen en un aumento del desempeño del agente.</a:t>
            </a:r>
            <a:endParaRPr sz="2200">
              <a:solidFill>
                <a:srgbClr val="595959"/>
              </a:solidFill>
            </a:endParaRPr>
          </a:p>
          <a:p>
            <a:pPr indent="0" lvl="0" marL="0" marR="0" rtl="0" algn="l">
              <a:spcBef>
                <a:spcPts val="0"/>
              </a:spcBef>
              <a:spcAft>
                <a:spcPts val="0"/>
              </a:spcAft>
              <a:buSzPts val="1100"/>
              <a:buNone/>
            </a:pPr>
            <a:r>
              <a:rPr lang="es-MX" sz="2200">
                <a:solidFill>
                  <a:srgbClr val="595959"/>
                </a:solidFill>
              </a:rPr>
              <a:t>	</a:t>
            </a:r>
            <a:endParaRPr sz="2200">
              <a:solidFill>
                <a:srgbClr val="595959"/>
              </a:solidFill>
            </a:endParaRPr>
          </a:p>
          <a:p>
            <a:pPr indent="-368300" lvl="0" marL="457200" marR="0" rtl="0" algn="l">
              <a:spcBef>
                <a:spcPts val="0"/>
              </a:spcBef>
              <a:spcAft>
                <a:spcPts val="0"/>
              </a:spcAft>
              <a:buClr>
                <a:srgbClr val="595959"/>
              </a:buClr>
              <a:buSzPts val="2200"/>
              <a:buChar char="●"/>
            </a:pPr>
            <a:r>
              <a:rPr lang="es-MX" sz="2200">
                <a:solidFill>
                  <a:srgbClr val="595959"/>
                </a:solidFill>
              </a:rPr>
              <a:t>Ampliar la dimensión de la memoria o la librería de experiencias mejora el desempeño del agente.</a:t>
            </a:r>
            <a:endParaRPr sz="2200">
              <a:solidFill>
                <a:srgbClr val="595959"/>
              </a:solidFill>
            </a:endParaRPr>
          </a:p>
          <a:p>
            <a:pPr indent="0" lvl="0" marL="0" marR="0" rtl="0" algn="l">
              <a:spcBef>
                <a:spcPts val="0"/>
              </a:spcBef>
              <a:spcAft>
                <a:spcPts val="0"/>
              </a:spcAft>
              <a:buSzPts val="1100"/>
              <a:buNone/>
            </a:pPr>
            <a:r>
              <a:t/>
            </a:r>
            <a:endParaRPr sz="2200">
              <a:solidFill>
                <a:srgbClr val="595959"/>
              </a:solidFill>
            </a:endParaRPr>
          </a:p>
          <a:p>
            <a:pPr indent="-368300" lvl="0" marL="457200" marR="0" rtl="0" algn="l">
              <a:spcBef>
                <a:spcPts val="0"/>
              </a:spcBef>
              <a:spcAft>
                <a:spcPts val="0"/>
              </a:spcAft>
              <a:buClr>
                <a:srgbClr val="595959"/>
              </a:buClr>
              <a:buSzPts val="2200"/>
              <a:buChar char="●"/>
            </a:pPr>
            <a:r>
              <a:rPr lang="es-MX" sz="2200">
                <a:solidFill>
                  <a:srgbClr val="595959"/>
                </a:solidFill>
              </a:rPr>
              <a:t>A mayor número de agentes independientes de manera simultánea durante el entrenamiento, se mejora el desempeño de cada agente individualmente.</a:t>
            </a:r>
            <a:endParaRPr sz="2200">
              <a:solidFill>
                <a:srgbClr val="595959"/>
              </a:solidFill>
            </a:endParaRPr>
          </a:p>
          <a:p>
            <a:pPr indent="0" lvl="1" marL="0" marR="0" rtl="0" algn="l">
              <a:spcBef>
                <a:spcPts val="0"/>
              </a:spcBef>
              <a:spcAft>
                <a:spcPts val="0"/>
              </a:spcAft>
              <a:buNone/>
            </a:pPr>
            <a:r>
              <a:t/>
            </a:r>
            <a:endParaRPr sz="2200">
              <a:solidFill>
                <a:srgbClr val="595959"/>
              </a:solidFill>
            </a:endParaRPr>
          </a:p>
          <a:p>
            <a:pPr indent="0" lvl="0" marL="0" marR="0" rtl="0" algn="l">
              <a:spcBef>
                <a:spcPts val="0"/>
              </a:spcBef>
              <a:spcAft>
                <a:spcPts val="0"/>
              </a:spcAft>
              <a:buNone/>
            </a:pPr>
            <a:r>
              <a:t/>
            </a:r>
            <a:endParaRPr sz="2200">
              <a:solidFill>
                <a:srgbClr val="595959"/>
              </a:solidFill>
              <a:latin typeface="Arial"/>
              <a:ea typeface="Arial"/>
              <a:cs typeface="Arial"/>
              <a:sym typeface="Arial"/>
            </a:endParaRPr>
          </a:p>
        </p:txBody>
      </p:sp>
      <p:sp>
        <p:nvSpPr>
          <p:cNvPr id="142" name="Google Shape;142;p20"/>
          <p:cNvSpPr txBox="1"/>
          <p:nvPr/>
        </p:nvSpPr>
        <p:spPr>
          <a:xfrm>
            <a:off x="8651415" y="152400"/>
            <a:ext cx="340200" cy="338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i="1" lang="es-MX" sz="1600">
                <a:solidFill>
                  <a:schemeClr val="dk1"/>
                </a:solidFill>
                <a:latin typeface="Calibri"/>
                <a:ea typeface="Calibri"/>
                <a:cs typeface="Calibri"/>
                <a:sym typeface="Calibri"/>
              </a:rPr>
              <a:t>‹#›</a:t>
            </a:fld>
            <a:endParaRPr i="1" sz="1600">
              <a:solidFill>
                <a:schemeClr val="dk1"/>
              </a:solidFill>
              <a:latin typeface="Calibri"/>
              <a:ea typeface="Calibri"/>
              <a:cs typeface="Calibri"/>
              <a:sym typeface="Calibri"/>
            </a:endParaRPr>
          </a:p>
        </p:txBody>
      </p:sp>
      <p:grpSp>
        <p:nvGrpSpPr>
          <p:cNvPr id="143" name="Google Shape;143;p20"/>
          <p:cNvGrpSpPr/>
          <p:nvPr/>
        </p:nvGrpSpPr>
        <p:grpSpPr>
          <a:xfrm>
            <a:off x="7978836" y="4810801"/>
            <a:ext cx="1107676" cy="1181564"/>
            <a:chOff x="7899575" y="4611225"/>
            <a:chExt cx="1244300" cy="1299850"/>
          </a:xfrm>
        </p:grpSpPr>
        <p:pic>
          <p:nvPicPr>
            <p:cNvPr id="144" name="Google Shape;144;p20"/>
            <p:cNvPicPr preferRelativeResize="0"/>
            <p:nvPr/>
          </p:nvPicPr>
          <p:blipFill>
            <a:blip r:embed="rId3">
              <a:alphaModFix/>
            </a:blip>
            <a:stretch>
              <a:fillRect/>
            </a:stretch>
          </p:blipFill>
          <p:spPr>
            <a:xfrm>
              <a:off x="7899575" y="5026050"/>
              <a:ext cx="492450" cy="683350"/>
            </a:xfrm>
            <a:prstGeom prst="rect">
              <a:avLst/>
            </a:prstGeom>
            <a:noFill/>
            <a:ln>
              <a:noFill/>
            </a:ln>
          </p:spPr>
        </p:pic>
        <p:pic>
          <p:nvPicPr>
            <p:cNvPr id="145" name="Google Shape;145;p20"/>
            <p:cNvPicPr preferRelativeResize="0"/>
            <p:nvPr/>
          </p:nvPicPr>
          <p:blipFill>
            <a:blip r:embed="rId3">
              <a:alphaModFix/>
            </a:blip>
            <a:stretch>
              <a:fillRect/>
            </a:stretch>
          </p:blipFill>
          <p:spPr>
            <a:xfrm>
              <a:off x="8219550" y="4611225"/>
              <a:ext cx="492450" cy="683350"/>
            </a:xfrm>
            <a:prstGeom prst="rect">
              <a:avLst/>
            </a:prstGeom>
            <a:noFill/>
            <a:ln>
              <a:noFill/>
            </a:ln>
          </p:spPr>
        </p:pic>
        <p:pic>
          <p:nvPicPr>
            <p:cNvPr id="146" name="Google Shape;146;p20"/>
            <p:cNvPicPr preferRelativeResize="0"/>
            <p:nvPr/>
          </p:nvPicPr>
          <p:blipFill>
            <a:blip r:embed="rId3">
              <a:alphaModFix/>
            </a:blip>
            <a:stretch>
              <a:fillRect/>
            </a:stretch>
          </p:blipFill>
          <p:spPr>
            <a:xfrm>
              <a:off x="8392025" y="5227725"/>
              <a:ext cx="492450" cy="683350"/>
            </a:xfrm>
            <a:prstGeom prst="rect">
              <a:avLst/>
            </a:prstGeom>
            <a:noFill/>
            <a:ln>
              <a:noFill/>
            </a:ln>
          </p:spPr>
        </p:pic>
        <p:pic>
          <p:nvPicPr>
            <p:cNvPr id="147" name="Google Shape;147;p20"/>
            <p:cNvPicPr preferRelativeResize="0"/>
            <p:nvPr/>
          </p:nvPicPr>
          <p:blipFill>
            <a:blip r:embed="rId3">
              <a:alphaModFix/>
            </a:blip>
            <a:stretch>
              <a:fillRect/>
            </a:stretch>
          </p:blipFill>
          <p:spPr>
            <a:xfrm>
              <a:off x="8651425" y="4774250"/>
              <a:ext cx="492450" cy="683350"/>
            </a:xfrm>
            <a:prstGeom prst="rect">
              <a:avLst/>
            </a:prstGeom>
            <a:noFill/>
            <a:ln>
              <a:noFill/>
            </a:ln>
          </p:spPr>
        </p:pic>
      </p:grpSp>
      <p:grpSp>
        <p:nvGrpSpPr>
          <p:cNvPr id="148" name="Google Shape;148;p20"/>
          <p:cNvGrpSpPr/>
          <p:nvPr/>
        </p:nvGrpSpPr>
        <p:grpSpPr>
          <a:xfrm>
            <a:off x="8093715" y="2552182"/>
            <a:ext cx="877867" cy="734875"/>
            <a:chOff x="7979425" y="2436400"/>
            <a:chExt cx="954100" cy="734875"/>
          </a:xfrm>
        </p:grpSpPr>
        <p:sp>
          <p:nvSpPr>
            <p:cNvPr id="149" name="Google Shape;149;p20"/>
            <p:cNvSpPr/>
            <p:nvPr/>
          </p:nvSpPr>
          <p:spPr>
            <a:xfrm>
              <a:off x="8392025" y="2436400"/>
              <a:ext cx="541500" cy="554100"/>
            </a:xfrm>
            <a:prstGeom prst="rect">
              <a:avLst/>
            </a:prstGeom>
            <a:solidFill>
              <a:srgbClr val="4A86E8"/>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20"/>
            <p:cNvSpPr/>
            <p:nvPr/>
          </p:nvSpPr>
          <p:spPr>
            <a:xfrm>
              <a:off x="7979425" y="2565275"/>
              <a:ext cx="672000" cy="606000"/>
            </a:xfrm>
            <a:prstGeom prst="triangle">
              <a:avLst>
                <a:gd fmla="val 50000" name="adj"/>
              </a:avLst>
            </a:prstGeom>
            <a:solidFill>
              <a:srgbClr val="93C47D"/>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51" name="Google Shape;151;p20"/>
          <p:cNvPicPr preferRelativeResize="0"/>
          <p:nvPr/>
        </p:nvPicPr>
        <p:blipFill>
          <a:blip r:embed="rId4">
            <a:alphaModFix/>
          </a:blip>
          <a:stretch>
            <a:fillRect/>
          </a:stretch>
        </p:blipFill>
        <p:spPr>
          <a:xfrm>
            <a:off x="7978826" y="1177153"/>
            <a:ext cx="992775" cy="992798"/>
          </a:xfrm>
          <a:prstGeom prst="rect">
            <a:avLst/>
          </a:prstGeom>
          <a:noFill/>
          <a:ln>
            <a:noFill/>
          </a:ln>
        </p:spPr>
      </p:pic>
      <p:pic>
        <p:nvPicPr>
          <p:cNvPr id="152" name="Google Shape;152;p20"/>
          <p:cNvPicPr preferRelativeResize="0"/>
          <p:nvPr/>
        </p:nvPicPr>
        <p:blipFill rotWithShape="1">
          <a:blip r:embed="rId5">
            <a:alphaModFix/>
          </a:blip>
          <a:srcRect b="20653" l="21113" r="21309" t="13694"/>
          <a:stretch/>
        </p:blipFill>
        <p:spPr>
          <a:xfrm>
            <a:off x="8093711" y="3669284"/>
            <a:ext cx="877900" cy="87210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6" name="Shape 156"/>
        <p:cNvGrpSpPr/>
        <p:nvPr/>
      </p:nvGrpSpPr>
      <p:grpSpPr>
        <a:xfrm>
          <a:off x="0" y="0"/>
          <a:ext cx="0" cy="0"/>
          <a:chOff x="0" y="0"/>
          <a:chExt cx="0" cy="0"/>
        </a:xfrm>
      </p:grpSpPr>
      <p:sp>
        <p:nvSpPr>
          <p:cNvPr id="157" name="Google Shape;157;p21"/>
          <p:cNvSpPr txBox="1"/>
          <p:nvPr/>
        </p:nvSpPr>
        <p:spPr>
          <a:xfrm>
            <a:off x="304800" y="152400"/>
            <a:ext cx="7239000" cy="55399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MX" sz="3000">
                <a:solidFill>
                  <a:srgbClr val="E36C09"/>
                </a:solidFill>
                <a:latin typeface="Arial"/>
                <a:ea typeface="Arial"/>
                <a:cs typeface="Arial"/>
                <a:sym typeface="Arial"/>
              </a:rPr>
              <a:t>Delimitación</a:t>
            </a:r>
            <a:endParaRPr/>
          </a:p>
        </p:txBody>
      </p:sp>
      <p:sp>
        <p:nvSpPr>
          <p:cNvPr id="158" name="Google Shape;158;p21"/>
          <p:cNvSpPr txBox="1"/>
          <p:nvPr/>
        </p:nvSpPr>
        <p:spPr>
          <a:xfrm>
            <a:off x="457200" y="1371600"/>
            <a:ext cx="7315200" cy="320087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MX" sz="2000">
                <a:solidFill>
                  <a:srgbClr val="953734"/>
                </a:solidFill>
                <a:latin typeface="Arial"/>
                <a:ea typeface="Arial"/>
                <a:cs typeface="Arial"/>
                <a:sym typeface="Arial"/>
              </a:rPr>
              <a:t>Delimitación de la investigación</a:t>
            </a:r>
            <a:endParaRPr/>
          </a:p>
          <a:p>
            <a:pPr indent="0" lvl="0" marL="0" marR="0" rtl="0" algn="l">
              <a:spcBef>
                <a:spcPts val="0"/>
              </a:spcBef>
              <a:spcAft>
                <a:spcPts val="0"/>
              </a:spcAft>
              <a:buNone/>
            </a:pPr>
            <a:r>
              <a:rPr b="1" lang="es-MX" sz="2000">
                <a:solidFill>
                  <a:srgbClr val="953734"/>
                </a:solidFill>
                <a:latin typeface="Arial"/>
                <a:ea typeface="Arial"/>
                <a:cs typeface="Arial"/>
                <a:sym typeface="Arial"/>
              </a:rPr>
              <a:t>  </a:t>
            </a:r>
            <a:endParaRPr/>
          </a:p>
          <a:p>
            <a:pPr indent="-285750" lvl="0" marL="285750" marR="0" rtl="0" algn="l">
              <a:spcBef>
                <a:spcPts val="0"/>
              </a:spcBef>
              <a:spcAft>
                <a:spcPts val="0"/>
              </a:spcAft>
              <a:buClr>
                <a:srgbClr val="595959"/>
              </a:buClr>
              <a:buSzPts val="1800"/>
              <a:buFont typeface="Arial"/>
              <a:buChar char="•"/>
            </a:pPr>
            <a:r>
              <a:rPr lang="es-MX" sz="1800">
                <a:solidFill>
                  <a:srgbClr val="595959"/>
                </a:solidFill>
              </a:rPr>
              <a:t>Esta investiga los </a:t>
            </a:r>
            <a:r>
              <a:rPr lang="es-MX" sz="1800">
                <a:solidFill>
                  <a:srgbClr val="595959"/>
                </a:solidFill>
              </a:rPr>
              <a:t>parámetros:</a:t>
            </a:r>
            <a:r>
              <a:rPr lang="es-MX" sz="1800">
                <a:solidFill>
                  <a:srgbClr val="595959"/>
                </a:solidFill>
              </a:rPr>
              <a:t> gamma, tamaño de memoria, </a:t>
            </a:r>
            <a:r>
              <a:rPr lang="es-MX" sz="1800">
                <a:solidFill>
                  <a:srgbClr val="595959"/>
                </a:solidFill>
              </a:rPr>
              <a:t>número</a:t>
            </a:r>
            <a:r>
              <a:rPr lang="es-MX" sz="1800">
                <a:solidFill>
                  <a:srgbClr val="595959"/>
                </a:solidFill>
              </a:rPr>
              <a:t> de multiagentes, </a:t>
            </a:r>
            <a:r>
              <a:rPr lang="es-MX" sz="1800">
                <a:solidFill>
                  <a:srgbClr val="595959"/>
                </a:solidFill>
              </a:rPr>
              <a:t>geometría</a:t>
            </a:r>
            <a:r>
              <a:rPr lang="es-MX" sz="1800">
                <a:solidFill>
                  <a:srgbClr val="595959"/>
                </a:solidFill>
              </a:rPr>
              <a:t> en </a:t>
            </a:r>
            <a:r>
              <a:rPr lang="es-MX" sz="1800">
                <a:solidFill>
                  <a:srgbClr val="595959"/>
                </a:solidFill>
              </a:rPr>
              <a:t>topología</a:t>
            </a:r>
            <a:r>
              <a:rPr lang="es-MX" sz="1800">
                <a:solidFill>
                  <a:srgbClr val="595959"/>
                </a:solidFill>
              </a:rPr>
              <a:t> y tipo de entrada.</a:t>
            </a:r>
            <a:endParaRPr sz="1800">
              <a:solidFill>
                <a:srgbClr val="595959"/>
              </a:solidFill>
            </a:endParaRPr>
          </a:p>
          <a:p>
            <a:pPr indent="0" lvl="0" marL="457200" marR="0" rtl="0" algn="l">
              <a:spcBef>
                <a:spcPts val="0"/>
              </a:spcBef>
              <a:spcAft>
                <a:spcPts val="0"/>
              </a:spcAft>
              <a:buNone/>
            </a:pPr>
            <a:r>
              <a:t/>
            </a:r>
            <a:endParaRPr sz="1800">
              <a:solidFill>
                <a:srgbClr val="595959"/>
              </a:solidFill>
            </a:endParaRPr>
          </a:p>
          <a:p>
            <a:pPr indent="-285750" lvl="0" marL="285750" marR="0" rtl="0" algn="l">
              <a:spcBef>
                <a:spcPts val="0"/>
              </a:spcBef>
              <a:spcAft>
                <a:spcPts val="0"/>
              </a:spcAft>
              <a:buClr>
                <a:srgbClr val="595959"/>
              </a:buClr>
              <a:buSzPts val="1800"/>
              <a:buFont typeface="Arial"/>
              <a:buChar char="•"/>
            </a:pPr>
            <a:r>
              <a:rPr lang="es-MX" sz="1800">
                <a:solidFill>
                  <a:srgbClr val="595959"/>
                </a:solidFill>
              </a:rPr>
              <a:t>Investigación</a:t>
            </a:r>
            <a:r>
              <a:rPr lang="es-MX" sz="1800">
                <a:solidFill>
                  <a:srgbClr val="595959"/>
                </a:solidFill>
              </a:rPr>
              <a:t> sobre p</a:t>
            </a:r>
            <a:r>
              <a:rPr lang="es-MX" sz="1800">
                <a:solidFill>
                  <a:srgbClr val="595959"/>
                </a:solidFill>
              </a:rPr>
              <a:t>arámetros</a:t>
            </a:r>
            <a:r>
              <a:rPr lang="es-MX" sz="1800">
                <a:solidFill>
                  <a:srgbClr val="595959"/>
                </a:solidFill>
              </a:rPr>
              <a:t> de entrada </a:t>
            </a:r>
            <a:r>
              <a:rPr lang="es-MX" sz="1800">
                <a:solidFill>
                  <a:srgbClr val="595959"/>
                </a:solidFill>
              </a:rPr>
              <a:t>óptimos</a:t>
            </a:r>
            <a:r>
              <a:rPr lang="es-MX" sz="1800">
                <a:solidFill>
                  <a:srgbClr val="595959"/>
                </a:solidFill>
              </a:rPr>
              <a:t> </a:t>
            </a:r>
            <a:r>
              <a:rPr lang="es-MX" sz="1800">
                <a:solidFill>
                  <a:srgbClr val="595959"/>
                </a:solidFill>
              </a:rPr>
              <a:t>teóricos</a:t>
            </a:r>
            <a:r>
              <a:rPr lang="es-MX" sz="1800">
                <a:solidFill>
                  <a:srgbClr val="595959"/>
                </a:solidFill>
              </a:rPr>
              <a:t>.</a:t>
            </a:r>
            <a:endParaRPr/>
          </a:p>
          <a:p>
            <a:pPr indent="-171450" lvl="0" marL="285750" marR="0" rtl="0" algn="l">
              <a:spcBef>
                <a:spcPts val="0"/>
              </a:spcBef>
              <a:spcAft>
                <a:spcPts val="0"/>
              </a:spcAft>
              <a:buClr>
                <a:schemeClr val="dk1"/>
              </a:buClr>
              <a:buSzPts val="1800"/>
              <a:buFont typeface="Arial"/>
              <a:buNone/>
            </a:pPr>
            <a:r>
              <a:t/>
            </a:r>
            <a:endParaRPr sz="1800">
              <a:solidFill>
                <a:srgbClr val="595959"/>
              </a:solidFill>
              <a:latin typeface="Arial"/>
              <a:ea typeface="Arial"/>
              <a:cs typeface="Arial"/>
              <a:sym typeface="Arial"/>
            </a:endParaRPr>
          </a:p>
          <a:p>
            <a:pPr indent="-285750" lvl="0" marL="285750" marR="0" rtl="0" algn="l">
              <a:spcBef>
                <a:spcPts val="0"/>
              </a:spcBef>
              <a:spcAft>
                <a:spcPts val="0"/>
              </a:spcAft>
              <a:buClr>
                <a:srgbClr val="595959"/>
              </a:buClr>
              <a:buSzPts val="1800"/>
              <a:buFont typeface="Arial"/>
              <a:buChar char="•"/>
            </a:pPr>
            <a:r>
              <a:rPr lang="es-MX" sz="1800">
                <a:solidFill>
                  <a:srgbClr val="595959"/>
                </a:solidFill>
              </a:rPr>
              <a:t>No contempla </a:t>
            </a:r>
            <a:r>
              <a:rPr lang="es-MX" sz="1800">
                <a:solidFill>
                  <a:srgbClr val="595959"/>
                </a:solidFill>
              </a:rPr>
              <a:t>implementación</a:t>
            </a:r>
            <a:r>
              <a:rPr lang="es-MX" sz="1800">
                <a:solidFill>
                  <a:srgbClr val="595959"/>
                </a:solidFill>
              </a:rPr>
              <a:t> real, sensores, sistema, etc.</a:t>
            </a:r>
            <a:endParaRPr/>
          </a:p>
          <a:p>
            <a:pPr indent="-171450" lvl="0" marL="285750" marR="0" rtl="0" algn="l">
              <a:spcBef>
                <a:spcPts val="0"/>
              </a:spcBef>
              <a:spcAft>
                <a:spcPts val="0"/>
              </a:spcAft>
              <a:buClr>
                <a:schemeClr val="dk1"/>
              </a:buClr>
              <a:buSzPts val="1800"/>
              <a:buFont typeface="Arial"/>
              <a:buNone/>
            </a:pPr>
            <a:r>
              <a:t/>
            </a:r>
            <a:endParaRPr sz="1800">
              <a:solidFill>
                <a:srgbClr val="595959"/>
              </a:solidFill>
              <a:latin typeface="Arial"/>
              <a:ea typeface="Arial"/>
              <a:cs typeface="Arial"/>
              <a:sym typeface="Arial"/>
            </a:endParaRPr>
          </a:p>
          <a:p>
            <a:pPr indent="-285750" lvl="0" marL="285750" marR="0" rtl="0" algn="l">
              <a:spcBef>
                <a:spcPts val="0"/>
              </a:spcBef>
              <a:spcAft>
                <a:spcPts val="0"/>
              </a:spcAft>
              <a:buClr>
                <a:srgbClr val="595959"/>
              </a:buClr>
              <a:buSzPts val="1800"/>
              <a:buFont typeface="Arial"/>
              <a:buChar char="•"/>
            </a:pPr>
            <a:r>
              <a:rPr lang="es-MX" sz="1800">
                <a:solidFill>
                  <a:srgbClr val="595959"/>
                </a:solidFill>
              </a:rPr>
              <a:t>Ni costos de </a:t>
            </a:r>
            <a:r>
              <a:rPr lang="es-MX" sz="1800">
                <a:solidFill>
                  <a:srgbClr val="595959"/>
                </a:solidFill>
              </a:rPr>
              <a:t>implementación</a:t>
            </a:r>
            <a:r>
              <a:rPr lang="es-MX" sz="1800">
                <a:solidFill>
                  <a:srgbClr val="595959"/>
                </a:solidFill>
              </a:rPr>
              <a:t>.</a:t>
            </a:r>
            <a:endParaRPr/>
          </a:p>
        </p:txBody>
      </p:sp>
      <p:sp>
        <p:nvSpPr>
          <p:cNvPr id="159" name="Google Shape;159;p21"/>
          <p:cNvSpPr txBox="1"/>
          <p:nvPr/>
        </p:nvSpPr>
        <p:spPr>
          <a:xfrm>
            <a:off x="8651415" y="152400"/>
            <a:ext cx="340185"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i="1" lang="es-MX" sz="1600">
                <a:solidFill>
                  <a:schemeClr val="dk1"/>
                </a:solidFill>
                <a:latin typeface="Calibri"/>
                <a:ea typeface="Calibri"/>
                <a:cs typeface="Calibri"/>
                <a:sym typeface="Calibri"/>
              </a:rPr>
              <a:t>‹#›</a:t>
            </a:fld>
            <a:endParaRPr i="1" sz="1600">
              <a:solidFill>
                <a:schemeClr val="dk1"/>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